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docProps/custom.xml" ContentType="application/vnd.openxmlformats-officedocument.custom-properties+xml"/>
  <Override PartName="/ppt/notesSlides/notesSlide12.xml" ContentType="application/vnd.openxmlformats-officedocument.presentationml.notesSlide+xml"/>
  <Override PartName="/ppt/slides/slide99.xml" ContentType="application/vnd.openxmlformats-officedocument.presentationml.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Default Extension="gif" ContentType="image/gif"/>
  <Override PartName="/ppt/slides/slide89.xml" ContentType="application/vnd.openxmlformats-officedocument.presentationml.slide+xml"/>
  <Override PartName="/ppt/slides/slide108.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11.xml" ContentType="application/vnd.openxmlformats-officedocument.presentationml.notesSlide+xml"/>
  <Override PartName="/ppt/diagrams/data5.xml" ContentType="application/vnd.openxmlformats-officedocument.drawingml.diagramData+xml"/>
  <Override PartName="/ppt/slides/slide98.xml" ContentType="application/vnd.openxmlformats-officedocument.presentationml.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2"/>
  </p:sldMasterIdLst>
  <p:notesMasterIdLst>
    <p:notesMasterId r:id="rId113"/>
  </p:notesMasterIdLst>
  <p:handoutMasterIdLst>
    <p:handoutMasterId r:id="rId114"/>
  </p:handoutMasterIdLst>
  <p:sldIdLst>
    <p:sldId id="256" r:id="rId3"/>
    <p:sldId id="351" r:id="rId4"/>
    <p:sldId id="355" r:id="rId5"/>
    <p:sldId id="352" r:id="rId6"/>
    <p:sldId id="391" r:id="rId7"/>
    <p:sldId id="308" r:id="rId8"/>
    <p:sldId id="353" r:id="rId9"/>
    <p:sldId id="317" r:id="rId10"/>
    <p:sldId id="354" r:id="rId11"/>
    <p:sldId id="291" r:id="rId12"/>
    <p:sldId id="318" r:id="rId13"/>
    <p:sldId id="358" r:id="rId14"/>
    <p:sldId id="359" r:id="rId15"/>
    <p:sldId id="392" r:id="rId16"/>
    <p:sldId id="393" r:id="rId17"/>
    <p:sldId id="396" r:id="rId18"/>
    <p:sldId id="397" r:id="rId19"/>
    <p:sldId id="315" r:id="rId20"/>
    <p:sldId id="313" r:id="rId21"/>
    <p:sldId id="356" r:id="rId22"/>
    <p:sldId id="347" r:id="rId23"/>
    <p:sldId id="361" r:id="rId24"/>
    <p:sldId id="360" r:id="rId25"/>
    <p:sldId id="364" r:id="rId26"/>
    <p:sldId id="365" r:id="rId27"/>
    <p:sldId id="366" r:id="rId28"/>
    <p:sldId id="367" r:id="rId29"/>
    <p:sldId id="309" r:id="rId30"/>
    <p:sldId id="368" r:id="rId31"/>
    <p:sldId id="369" r:id="rId32"/>
    <p:sldId id="273" r:id="rId33"/>
    <p:sldId id="272" r:id="rId34"/>
    <p:sldId id="370" r:id="rId35"/>
    <p:sldId id="389" r:id="rId36"/>
    <p:sldId id="362" r:id="rId37"/>
    <p:sldId id="390" r:id="rId38"/>
    <p:sldId id="363" r:id="rId39"/>
    <p:sldId id="321" r:id="rId40"/>
    <p:sldId id="287" r:id="rId41"/>
    <p:sldId id="288" r:id="rId42"/>
    <p:sldId id="322" r:id="rId43"/>
    <p:sldId id="320" r:id="rId44"/>
    <p:sldId id="401" r:id="rId45"/>
    <p:sldId id="345" r:id="rId46"/>
    <p:sldId id="348" r:id="rId47"/>
    <p:sldId id="402" r:id="rId48"/>
    <p:sldId id="403" r:id="rId49"/>
    <p:sldId id="394" r:id="rId50"/>
    <p:sldId id="350" r:id="rId51"/>
    <p:sldId id="357" r:id="rId52"/>
    <p:sldId id="386" r:id="rId53"/>
    <p:sldId id="404" r:id="rId54"/>
    <p:sldId id="387" r:id="rId55"/>
    <p:sldId id="388" r:id="rId56"/>
    <p:sldId id="405" r:id="rId57"/>
    <p:sldId id="406" r:id="rId58"/>
    <p:sldId id="407" r:id="rId59"/>
    <p:sldId id="418" r:id="rId60"/>
    <p:sldId id="349" r:id="rId61"/>
    <p:sldId id="419" r:id="rId62"/>
    <p:sldId id="409" r:id="rId63"/>
    <p:sldId id="296" r:id="rId64"/>
    <p:sldId id="371" r:id="rId65"/>
    <p:sldId id="398" r:id="rId66"/>
    <p:sldId id="323" r:id="rId67"/>
    <p:sldId id="417" r:id="rId68"/>
    <p:sldId id="378" r:id="rId69"/>
    <p:sldId id="408" r:id="rId70"/>
    <p:sldId id="298" r:id="rId71"/>
    <p:sldId id="399" r:id="rId72"/>
    <p:sldId id="299" r:id="rId73"/>
    <p:sldId id="300" r:id="rId74"/>
    <p:sldId id="329" r:id="rId75"/>
    <p:sldId id="301" r:id="rId76"/>
    <p:sldId id="400" r:id="rId77"/>
    <p:sldId id="372" r:id="rId78"/>
    <p:sldId id="373" r:id="rId79"/>
    <p:sldId id="338" r:id="rId80"/>
    <p:sldId id="376" r:id="rId81"/>
    <p:sldId id="377" r:id="rId82"/>
    <p:sldId id="324" r:id="rId83"/>
    <p:sldId id="325" r:id="rId84"/>
    <p:sldId id="326" r:id="rId85"/>
    <p:sldId id="330" r:id="rId86"/>
    <p:sldId id="374" r:id="rId87"/>
    <p:sldId id="328" r:id="rId88"/>
    <p:sldId id="340" r:id="rId89"/>
    <p:sldId id="395" r:id="rId90"/>
    <p:sldId id="379" r:id="rId91"/>
    <p:sldId id="380" r:id="rId92"/>
    <p:sldId id="375" r:id="rId93"/>
    <p:sldId id="303" r:id="rId94"/>
    <p:sldId id="341" r:id="rId95"/>
    <p:sldId id="342" r:id="rId96"/>
    <p:sldId id="343" r:id="rId97"/>
    <p:sldId id="331" r:id="rId98"/>
    <p:sldId id="416" r:id="rId99"/>
    <p:sldId id="421" r:id="rId100"/>
    <p:sldId id="422" r:id="rId101"/>
    <p:sldId id="382" r:id="rId102"/>
    <p:sldId id="383" r:id="rId103"/>
    <p:sldId id="384" r:id="rId104"/>
    <p:sldId id="385" r:id="rId105"/>
    <p:sldId id="415" r:id="rId106"/>
    <p:sldId id="410" r:id="rId107"/>
    <p:sldId id="411" r:id="rId108"/>
    <p:sldId id="412" r:id="rId109"/>
    <p:sldId id="413" r:id="rId110"/>
    <p:sldId id="414" r:id="rId111"/>
    <p:sldId id="420" r:id="rId112"/>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106" d="100"/>
          <a:sy n="106" d="100"/>
        </p:scale>
        <p:origin x="-138" y="-90"/>
      </p:cViewPr>
      <p:guideLst>
        <p:guide orient="horz" pos="2160"/>
        <p:guide pos="3840"/>
      </p:guideLst>
    </p:cSldViewPr>
  </p:slideViewPr>
  <p:notesTextViewPr>
    <p:cViewPr>
      <p:scale>
        <a:sx n="1" d="1"/>
        <a:sy n="1" d="1"/>
      </p:scale>
      <p:origin x="0" y="0"/>
    </p:cViewPr>
  </p:notesTextViewPr>
  <p:sorterViewPr>
    <p:cViewPr>
      <p:scale>
        <a:sx n="100" d="100"/>
        <a:sy n="100" d="100"/>
      </p:scale>
      <p:origin x="0" y="-17754"/>
    </p:cViewPr>
  </p:sorterViewPr>
  <p:notesViewPr>
    <p:cSldViewPr snapToGrid="0">
      <p:cViewPr varScale="1">
        <p:scale>
          <a:sx n="65" d="100"/>
          <a:sy n="65" d="100"/>
        </p:scale>
        <p:origin x="2784" y="48"/>
      </p:cViewPr>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theme" Target="theme/theme1.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slide" Target="slides/slide108.xml"/><Relationship Id="rId115"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notesMaster" Target="notesMasters/notesMaster1.xml"/><Relationship Id="rId118"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1.xml"/><Relationship Id="rId29" Type="http://schemas.openxmlformats.org/officeDocument/2006/relationships/slide" Target="slides/slide27.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A8ECE-FA8C-4885-860A-F8EB6A73E2F2}" type="doc">
      <dgm:prSet loTypeId="urn:microsoft.com/office/officeart/2005/8/layout/hierarchy2" loCatId="hierarchy" qsTypeId="urn:microsoft.com/office/officeart/2005/8/quickstyle/simple5" qsCatId="simple" csTypeId="urn:microsoft.com/office/officeart/2005/8/colors/accent5_4" csCatId="accent5" phldr="1"/>
      <dgm:spPr/>
      <dgm:t>
        <a:bodyPr/>
        <a:lstStyle/>
        <a:p>
          <a:endParaRPr lang="en-US"/>
        </a:p>
      </dgm:t>
    </dgm:pt>
    <dgm:pt modelId="{6E6AB7EB-D6E9-4808-B917-73805543BE18}">
      <dgm:prSet phldrT="[Text]" custT="1"/>
      <dgm:spPr>
        <a:solidFill>
          <a:schemeClr val="accent4">
            <a:lumMod val="50000"/>
          </a:schemeClr>
        </a:solidFill>
      </dgm:spPr>
      <dgm:t>
        <a:bodyPr/>
        <a:lstStyle/>
        <a:p>
          <a:r>
            <a:rPr lang="en-US" sz="2800" b="1" dirty="0" smtClean="0">
              <a:solidFill>
                <a:schemeClr val="bg1"/>
              </a:solidFill>
            </a:rPr>
            <a:t>Teacher </a:t>
          </a:r>
        </a:p>
        <a:p>
          <a:r>
            <a:rPr lang="en-US" sz="2800" b="1" dirty="0" smtClean="0">
              <a:solidFill>
                <a:schemeClr val="bg1"/>
              </a:solidFill>
            </a:rPr>
            <a:t>Professional Growth </a:t>
          </a:r>
        </a:p>
        <a:p>
          <a:r>
            <a:rPr lang="en-US" sz="2800" b="1" dirty="0" smtClean="0">
              <a:solidFill>
                <a:schemeClr val="bg1"/>
              </a:solidFill>
            </a:rPr>
            <a:t>and Effectiveness System</a:t>
          </a:r>
          <a:endParaRPr lang="en-US" sz="2800" b="1" dirty="0">
            <a:solidFill>
              <a:schemeClr val="bg1"/>
            </a:solidFill>
          </a:endParaRPr>
        </a:p>
      </dgm:t>
    </dgm:pt>
    <dgm:pt modelId="{2A116BFB-C899-4813-969F-E974E77E6A4B}" type="parTrans" cxnId="{44057482-421A-4CC5-A05D-D30B01F96FB4}">
      <dgm:prSet/>
      <dgm:spPr/>
      <dgm:t>
        <a:bodyPr/>
        <a:lstStyle/>
        <a:p>
          <a:endParaRPr lang="en-US"/>
        </a:p>
      </dgm:t>
    </dgm:pt>
    <dgm:pt modelId="{09C6E508-2723-4E0A-871C-C5C5F9B818E2}" type="sibTrans" cxnId="{44057482-421A-4CC5-A05D-D30B01F96FB4}">
      <dgm:prSet/>
      <dgm:spPr/>
      <dgm:t>
        <a:bodyPr/>
        <a:lstStyle/>
        <a:p>
          <a:endParaRPr lang="en-US"/>
        </a:p>
      </dgm:t>
    </dgm:pt>
    <dgm:pt modelId="{F923241A-2421-4049-80EE-92DB09BBB10D}">
      <dgm:prSet phldrT="[Text]"/>
      <dgm:spPr>
        <a:solidFill>
          <a:schemeClr val="accent4">
            <a:lumMod val="50000"/>
          </a:schemeClr>
        </a:solidFill>
      </dgm:spPr>
      <dgm:t>
        <a:bodyPr/>
        <a:lstStyle/>
        <a:p>
          <a:r>
            <a:rPr lang="en-US" b="1" dirty="0" smtClean="0">
              <a:solidFill>
                <a:schemeClr val="bg1"/>
              </a:solidFill>
            </a:rPr>
            <a:t>Observation</a:t>
          </a:r>
          <a:endParaRPr lang="en-US" b="1" dirty="0">
            <a:solidFill>
              <a:schemeClr val="bg1"/>
            </a:solidFill>
          </a:endParaRPr>
        </a:p>
      </dgm:t>
    </dgm:pt>
    <dgm:pt modelId="{F0578F01-0C08-46D5-B29D-1A1F863A3FF1}" type="parTrans" cxnId="{51AF6955-7034-4647-A7C1-1D47E2117AA0}">
      <dgm:prSet/>
      <dgm:spPr>
        <a:ln>
          <a:solidFill>
            <a:schemeClr val="tx1"/>
          </a:solidFill>
        </a:ln>
      </dgm:spPr>
      <dgm:t>
        <a:bodyPr/>
        <a:lstStyle/>
        <a:p>
          <a:endParaRPr lang="en-US"/>
        </a:p>
      </dgm:t>
    </dgm:pt>
    <dgm:pt modelId="{EE8C1343-BF9E-4E65-8A6F-43B1F8A5F678}" type="sibTrans" cxnId="{51AF6955-7034-4647-A7C1-1D47E2117AA0}">
      <dgm:prSet/>
      <dgm:spPr/>
      <dgm:t>
        <a:bodyPr/>
        <a:lstStyle/>
        <a:p>
          <a:endParaRPr lang="en-US"/>
        </a:p>
      </dgm:t>
    </dgm:pt>
    <dgm:pt modelId="{C778C52E-74F4-46F7-9B65-7739554BEDE0}">
      <dgm:prSet phldrT="[Text]"/>
      <dgm:spPr>
        <a:solidFill>
          <a:schemeClr val="accent4">
            <a:lumMod val="50000"/>
          </a:schemeClr>
        </a:solidFill>
      </dgm:spPr>
      <dgm:t>
        <a:bodyPr/>
        <a:lstStyle/>
        <a:p>
          <a:r>
            <a:rPr lang="en-US" b="1" dirty="0" smtClean="0">
              <a:solidFill>
                <a:schemeClr val="bg1"/>
              </a:solidFill>
            </a:rPr>
            <a:t>Student  Voice*</a:t>
          </a:r>
          <a:endParaRPr lang="en-US" b="1" dirty="0">
            <a:solidFill>
              <a:schemeClr val="bg1"/>
            </a:solidFill>
          </a:endParaRPr>
        </a:p>
      </dgm:t>
    </dgm:pt>
    <dgm:pt modelId="{8492799C-BF0D-4F56-AA9F-8B2D2AE6B8A3}" type="parTrans" cxnId="{5A39D69F-DC3D-44DD-B973-A492F9CA9A1E}">
      <dgm:prSet/>
      <dgm:spPr>
        <a:ln>
          <a:solidFill>
            <a:schemeClr val="tx1"/>
          </a:solidFill>
        </a:ln>
      </dgm:spPr>
      <dgm:t>
        <a:bodyPr/>
        <a:lstStyle/>
        <a:p>
          <a:endParaRPr lang="en-US"/>
        </a:p>
      </dgm:t>
    </dgm:pt>
    <dgm:pt modelId="{999BE9C2-85CF-4CBD-ABDD-0B10EEE6E2D7}" type="sibTrans" cxnId="{5A39D69F-DC3D-44DD-B973-A492F9CA9A1E}">
      <dgm:prSet/>
      <dgm:spPr/>
      <dgm:t>
        <a:bodyPr/>
        <a:lstStyle/>
        <a:p>
          <a:endParaRPr lang="en-US"/>
        </a:p>
      </dgm:t>
    </dgm:pt>
    <dgm:pt modelId="{9CF106E4-894F-4CAC-9999-5E2BC46C02A7}">
      <dgm:prSet custT="1"/>
      <dgm:spPr>
        <a:solidFill>
          <a:schemeClr val="accent4">
            <a:lumMod val="50000"/>
          </a:schemeClr>
        </a:solidFill>
      </dgm:spPr>
      <dgm:t>
        <a:bodyPr/>
        <a:lstStyle/>
        <a:p>
          <a:r>
            <a:rPr lang="en-US" sz="2400" b="1" dirty="0" smtClean="0">
              <a:solidFill>
                <a:schemeClr val="bg1"/>
              </a:solidFill>
            </a:rPr>
            <a:t>Peer  Observation - </a:t>
          </a:r>
          <a:r>
            <a:rPr lang="en-US" sz="1800" b="1" i="1" dirty="0" smtClean="0">
              <a:solidFill>
                <a:schemeClr val="bg1"/>
              </a:solidFill>
            </a:rPr>
            <a:t>formative</a:t>
          </a:r>
          <a:endParaRPr lang="en-US" sz="1800" b="1" i="1" dirty="0">
            <a:solidFill>
              <a:schemeClr val="bg1"/>
            </a:solidFill>
          </a:endParaRPr>
        </a:p>
      </dgm:t>
    </dgm:pt>
    <dgm:pt modelId="{4BF24518-FF27-4F11-AF8F-94B949DAE246}" type="parTrans" cxnId="{F57007ED-886E-445D-88F1-32197F54DC1F}">
      <dgm:prSet/>
      <dgm:spPr>
        <a:ln>
          <a:solidFill>
            <a:schemeClr val="tx1"/>
          </a:solidFill>
        </a:ln>
      </dgm:spPr>
      <dgm:t>
        <a:bodyPr/>
        <a:lstStyle/>
        <a:p>
          <a:endParaRPr lang="en-US"/>
        </a:p>
      </dgm:t>
    </dgm:pt>
    <dgm:pt modelId="{FBC50A71-87BB-4872-B4F2-091D4B5C0B42}" type="sibTrans" cxnId="{F57007ED-886E-445D-88F1-32197F54DC1F}">
      <dgm:prSet/>
      <dgm:spPr/>
      <dgm:t>
        <a:bodyPr/>
        <a:lstStyle/>
        <a:p>
          <a:endParaRPr lang="en-US"/>
        </a:p>
      </dgm:t>
    </dgm:pt>
    <dgm:pt modelId="{45B2AFB9-260F-4A77-9C2B-1E5AC5D50F62}">
      <dgm:prSet/>
      <dgm:spPr>
        <a:solidFill>
          <a:schemeClr val="accent4">
            <a:lumMod val="50000"/>
          </a:schemeClr>
        </a:solidFill>
      </dgm:spPr>
      <dgm:t>
        <a:bodyPr/>
        <a:lstStyle/>
        <a:p>
          <a:r>
            <a:rPr lang="en-US" b="1" dirty="0" smtClean="0">
              <a:solidFill>
                <a:schemeClr val="bg1"/>
              </a:solidFill>
            </a:rPr>
            <a:t>Professional Growth Plan</a:t>
          </a:r>
          <a:endParaRPr lang="en-US" b="1" dirty="0">
            <a:solidFill>
              <a:schemeClr val="bg1"/>
            </a:solidFill>
          </a:endParaRPr>
        </a:p>
      </dgm:t>
    </dgm:pt>
    <dgm:pt modelId="{408680DF-0ECB-4397-BADE-E79DDE68D7FC}" type="parTrans" cxnId="{DE8DE182-63FF-4ED7-B32E-A2E37FEEEA3D}">
      <dgm:prSet/>
      <dgm:spPr>
        <a:ln>
          <a:solidFill>
            <a:schemeClr val="tx1"/>
          </a:solidFill>
        </a:ln>
      </dgm:spPr>
      <dgm:t>
        <a:bodyPr/>
        <a:lstStyle/>
        <a:p>
          <a:endParaRPr lang="en-US"/>
        </a:p>
      </dgm:t>
    </dgm:pt>
    <dgm:pt modelId="{2C92F1CF-99FF-40F8-A951-CFF0C2D5405E}" type="sibTrans" cxnId="{DE8DE182-63FF-4ED7-B32E-A2E37FEEEA3D}">
      <dgm:prSet/>
      <dgm:spPr/>
      <dgm:t>
        <a:bodyPr/>
        <a:lstStyle/>
        <a:p>
          <a:endParaRPr lang="en-US"/>
        </a:p>
      </dgm:t>
    </dgm:pt>
    <dgm:pt modelId="{9104C059-C120-43DF-879F-A51D785966E5}">
      <dgm:prSet/>
      <dgm:spPr>
        <a:solidFill>
          <a:schemeClr val="accent4">
            <a:lumMod val="50000"/>
          </a:schemeClr>
        </a:solidFill>
      </dgm:spPr>
      <dgm:t>
        <a:bodyPr/>
        <a:lstStyle/>
        <a:p>
          <a:r>
            <a:rPr lang="en-US" b="1" dirty="0" smtClean="0">
              <a:solidFill>
                <a:schemeClr val="bg1"/>
              </a:solidFill>
            </a:rPr>
            <a:t>Self-Reflection</a:t>
          </a:r>
          <a:endParaRPr lang="en-US" b="1" dirty="0">
            <a:solidFill>
              <a:schemeClr val="bg1"/>
            </a:solidFill>
          </a:endParaRPr>
        </a:p>
      </dgm:t>
    </dgm:pt>
    <dgm:pt modelId="{505873BA-4B67-49EE-BB23-6808372133F7}" type="parTrans" cxnId="{BA4234F7-69F0-4559-B7D6-419886BCFA3D}">
      <dgm:prSet/>
      <dgm:spPr>
        <a:ln>
          <a:solidFill>
            <a:schemeClr val="tx1"/>
          </a:solidFill>
        </a:ln>
      </dgm:spPr>
      <dgm:t>
        <a:bodyPr/>
        <a:lstStyle/>
        <a:p>
          <a:endParaRPr lang="en-US"/>
        </a:p>
      </dgm:t>
    </dgm:pt>
    <dgm:pt modelId="{D12A88DE-AB4E-48EF-9B61-EB6EDF5D64AB}" type="sibTrans" cxnId="{BA4234F7-69F0-4559-B7D6-419886BCFA3D}">
      <dgm:prSet/>
      <dgm:spPr/>
      <dgm:t>
        <a:bodyPr/>
        <a:lstStyle/>
        <a:p>
          <a:endParaRPr lang="en-US"/>
        </a:p>
      </dgm:t>
    </dgm:pt>
    <dgm:pt modelId="{754FC0FC-8D19-4077-8192-52E8492AD747}" type="pres">
      <dgm:prSet presAssocID="{7B9A8ECE-FA8C-4885-860A-F8EB6A73E2F2}" presName="diagram" presStyleCnt="0">
        <dgm:presLayoutVars>
          <dgm:chPref val="1"/>
          <dgm:dir/>
          <dgm:animOne val="branch"/>
          <dgm:animLvl val="lvl"/>
          <dgm:resizeHandles val="exact"/>
        </dgm:presLayoutVars>
      </dgm:prSet>
      <dgm:spPr/>
      <dgm:t>
        <a:bodyPr/>
        <a:lstStyle/>
        <a:p>
          <a:endParaRPr lang="en-US"/>
        </a:p>
      </dgm:t>
    </dgm:pt>
    <dgm:pt modelId="{3D14D140-29CE-42A7-8945-9742060A27F2}" type="pres">
      <dgm:prSet presAssocID="{6E6AB7EB-D6E9-4808-B917-73805543BE18}" presName="root1" presStyleCnt="0"/>
      <dgm:spPr/>
      <dgm:t>
        <a:bodyPr/>
        <a:lstStyle/>
        <a:p>
          <a:endParaRPr lang="en-US"/>
        </a:p>
      </dgm:t>
    </dgm:pt>
    <dgm:pt modelId="{EB8C1438-F700-430C-80D1-11CC60180E3D}" type="pres">
      <dgm:prSet presAssocID="{6E6AB7EB-D6E9-4808-B917-73805543BE18}" presName="LevelOneTextNode" presStyleLbl="node0" presStyleIdx="0" presStyleCnt="1" custScaleX="221208" custScaleY="236556" custLinFactNeighborX="-96214" custLinFactNeighborY="-3461">
        <dgm:presLayoutVars>
          <dgm:chPref val="3"/>
        </dgm:presLayoutVars>
      </dgm:prSet>
      <dgm:spPr/>
      <dgm:t>
        <a:bodyPr/>
        <a:lstStyle/>
        <a:p>
          <a:endParaRPr lang="en-US"/>
        </a:p>
      </dgm:t>
    </dgm:pt>
    <dgm:pt modelId="{F51B6842-604A-4560-AEDC-E059EF665775}" type="pres">
      <dgm:prSet presAssocID="{6E6AB7EB-D6E9-4808-B917-73805543BE18}" presName="level2hierChild" presStyleCnt="0"/>
      <dgm:spPr/>
      <dgm:t>
        <a:bodyPr/>
        <a:lstStyle/>
        <a:p>
          <a:endParaRPr lang="en-US"/>
        </a:p>
      </dgm:t>
    </dgm:pt>
    <dgm:pt modelId="{C1CDD339-F039-4802-BE63-33A1AF38C597}" type="pres">
      <dgm:prSet presAssocID="{F0578F01-0C08-46D5-B29D-1A1F863A3FF1}" presName="conn2-1" presStyleLbl="parChTrans1D2" presStyleIdx="0" presStyleCnt="5"/>
      <dgm:spPr/>
      <dgm:t>
        <a:bodyPr/>
        <a:lstStyle/>
        <a:p>
          <a:endParaRPr lang="en-US"/>
        </a:p>
      </dgm:t>
    </dgm:pt>
    <dgm:pt modelId="{2D8967BF-0DF9-4051-B66E-6AF709D48A06}" type="pres">
      <dgm:prSet presAssocID="{F0578F01-0C08-46D5-B29D-1A1F863A3FF1}" presName="connTx" presStyleLbl="parChTrans1D2" presStyleIdx="0" presStyleCnt="5"/>
      <dgm:spPr/>
      <dgm:t>
        <a:bodyPr/>
        <a:lstStyle/>
        <a:p>
          <a:endParaRPr lang="en-US"/>
        </a:p>
      </dgm:t>
    </dgm:pt>
    <dgm:pt modelId="{DB615311-EEA2-47A3-948E-F898D9F29CCF}" type="pres">
      <dgm:prSet presAssocID="{F923241A-2421-4049-80EE-92DB09BBB10D}" presName="root2" presStyleCnt="0"/>
      <dgm:spPr/>
      <dgm:t>
        <a:bodyPr/>
        <a:lstStyle/>
        <a:p>
          <a:endParaRPr lang="en-US"/>
        </a:p>
      </dgm:t>
    </dgm:pt>
    <dgm:pt modelId="{A1B2E769-E94C-40A1-A2CE-C14DB7AE8323}" type="pres">
      <dgm:prSet presAssocID="{F923241A-2421-4049-80EE-92DB09BBB10D}" presName="LevelTwoTextNode" presStyleLbl="node2" presStyleIdx="0" presStyleCnt="5" custScaleX="116899" custScaleY="100105">
        <dgm:presLayoutVars>
          <dgm:chPref val="3"/>
        </dgm:presLayoutVars>
      </dgm:prSet>
      <dgm:spPr/>
      <dgm:t>
        <a:bodyPr/>
        <a:lstStyle/>
        <a:p>
          <a:endParaRPr lang="en-US"/>
        </a:p>
      </dgm:t>
    </dgm:pt>
    <dgm:pt modelId="{617D3E94-D446-4E3D-B836-D3FE554929EB}" type="pres">
      <dgm:prSet presAssocID="{F923241A-2421-4049-80EE-92DB09BBB10D}" presName="level3hierChild" presStyleCnt="0"/>
      <dgm:spPr/>
      <dgm:t>
        <a:bodyPr/>
        <a:lstStyle/>
        <a:p>
          <a:endParaRPr lang="en-US"/>
        </a:p>
      </dgm:t>
    </dgm:pt>
    <dgm:pt modelId="{E7B15363-8068-4F50-886F-E697C8843FFD}" type="pres">
      <dgm:prSet presAssocID="{4BF24518-FF27-4F11-AF8F-94B949DAE246}" presName="conn2-1" presStyleLbl="parChTrans1D2" presStyleIdx="1" presStyleCnt="5"/>
      <dgm:spPr/>
      <dgm:t>
        <a:bodyPr/>
        <a:lstStyle/>
        <a:p>
          <a:endParaRPr lang="en-US"/>
        </a:p>
      </dgm:t>
    </dgm:pt>
    <dgm:pt modelId="{8BE66A45-E091-405F-8B2D-B85BBF41BE11}" type="pres">
      <dgm:prSet presAssocID="{4BF24518-FF27-4F11-AF8F-94B949DAE246}" presName="connTx" presStyleLbl="parChTrans1D2" presStyleIdx="1" presStyleCnt="5"/>
      <dgm:spPr/>
      <dgm:t>
        <a:bodyPr/>
        <a:lstStyle/>
        <a:p>
          <a:endParaRPr lang="en-US"/>
        </a:p>
      </dgm:t>
    </dgm:pt>
    <dgm:pt modelId="{8D8886F0-7DCE-4F90-9D39-827A7B48CFD9}" type="pres">
      <dgm:prSet presAssocID="{9CF106E4-894F-4CAC-9999-5E2BC46C02A7}" presName="root2" presStyleCnt="0"/>
      <dgm:spPr/>
      <dgm:t>
        <a:bodyPr/>
        <a:lstStyle/>
        <a:p>
          <a:endParaRPr lang="en-US"/>
        </a:p>
      </dgm:t>
    </dgm:pt>
    <dgm:pt modelId="{8953A44C-2931-4EA0-9B9F-C66548DFCB2A}" type="pres">
      <dgm:prSet presAssocID="{9CF106E4-894F-4CAC-9999-5E2BC46C02A7}" presName="LevelTwoTextNode" presStyleLbl="node2" presStyleIdx="1" presStyleCnt="5" custScaleX="117549">
        <dgm:presLayoutVars>
          <dgm:chPref val="3"/>
        </dgm:presLayoutVars>
      </dgm:prSet>
      <dgm:spPr/>
      <dgm:t>
        <a:bodyPr/>
        <a:lstStyle/>
        <a:p>
          <a:endParaRPr lang="en-US"/>
        </a:p>
      </dgm:t>
    </dgm:pt>
    <dgm:pt modelId="{026D3E94-92B0-42AD-85A4-85B9149B3F80}" type="pres">
      <dgm:prSet presAssocID="{9CF106E4-894F-4CAC-9999-5E2BC46C02A7}" presName="level3hierChild" presStyleCnt="0"/>
      <dgm:spPr/>
      <dgm:t>
        <a:bodyPr/>
        <a:lstStyle/>
        <a:p>
          <a:endParaRPr lang="en-US"/>
        </a:p>
      </dgm:t>
    </dgm:pt>
    <dgm:pt modelId="{ADCEB206-0170-4487-82F7-1ACDFAE5C02F}" type="pres">
      <dgm:prSet presAssocID="{408680DF-0ECB-4397-BADE-E79DDE68D7FC}" presName="conn2-1" presStyleLbl="parChTrans1D2" presStyleIdx="2" presStyleCnt="5"/>
      <dgm:spPr/>
      <dgm:t>
        <a:bodyPr/>
        <a:lstStyle/>
        <a:p>
          <a:endParaRPr lang="en-US"/>
        </a:p>
      </dgm:t>
    </dgm:pt>
    <dgm:pt modelId="{AA2C7E99-BA15-4342-A8D0-0C487FB73C92}" type="pres">
      <dgm:prSet presAssocID="{408680DF-0ECB-4397-BADE-E79DDE68D7FC}" presName="connTx" presStyleLbl="parChTrans1D2" presStyleIdx="2" presStyleCnt="5"/>
      <dgm:spPr/>
      <dgm:t>
        <a:bodyPr/>
        <a:lstStyle/>
        <a:p>
          <a:endParaRPr lang="en-US"/>
        </a:p>
      </dgm:t>
    </dgm:pt>
    <dgm:pt modelId="{9FD7C636-EA8D-4329-BF0A-49B56043F30B}" type="pres">
      <dgm:prSet presAssocID="{45B2AFB9-260F-4A77-9C2B-1E5AC5D50F62}" presName="root2" presStyleCnt="0"/>
      <dgm:spPr/>
      <dgm:t>
        <a:bodyPr/>
        <a:lstStyle/>
        <a:p>
          <a:endParaRPr lang="en-US"/>
        </a:p>
      </dgm:t>
    </dgm:pt>
    <dgm:pt modelId="{60EADDC7-185F-4DD1-8D6B-0A82FB36492E}" type="pres">
      <dgm:prSet presAssocID="{45B2AFB9-260F-4A77-9C2B-1E5AC5D50F62}" presName="LevelTwoTextNode" presStyleLbl="node2" presStyleIdx="2" presStyleCnt="5" custScaleX="117549">
        <dgm:presLayoutVars>
          <dgm:chPref val="3"/>
        </dgm:presLayoutVars>
      </dgm:prSet>
      <dgm:spPr/>
      <dgm:t>
        <a:bodyPr/>
        <a:lstStyle/>
        <a:p>
          <a:endParaRPr lang="en-US"/>
        </a:p>
      </dgm:t>
    </dgm:pt>
    <dgm:pt modelId="{6B382460-31DD-4802-98A2-D9CC915AA7E2}" type="pres">
      <dgm:prSet presAssocID="{45B2AFB9-260F-4A77-9C2B-1E5AC5D50F62}" presName="level3hierChild" presStyleCnt="0"/>
      <dgm:spPr/>
      <dgm:t>
        <a:bodyPr/>
        <a:lstStyle/>
        <a:p>
          <a:endParaRPr lang="en-US"/>
        </a:p>
      </dgm:t>
    </dgm:pt>
    <dgm:pt modelId="{6FFD64D8-52D2-40E3-A95C-37AE8CA74583}" type="pres">
      <dgm:prSet presAssocID="{505873BA-4B67-49EE-BB23-6808372133F7}" presName="conn2-1" presStyleLbl="parChTrans1D2" presStyleIdx="3" presStyleCnt="5"/>
      <dgm:spPr/>
      <dgm:t>
        <a:bodyPr/>
        <a:lstStyle/>
        <a:p>
          <a:endParaRPr lang="en-US"/>
        </a:p>
      </dgm:t>
    </dgm:pt>
    <dgm:pt modelId="{6B143059-308D-48EC-BB73-036C4792F0DC}" type="pres">
      <dgm:prSet presAssocID="{505873BA-4B67-49EE-BB23-6808372133F7}" presName="connTx" presStyleLbl="parChTrans1D2" presStyleIdx="3" presStyleCnt="5"/>
      <dgm:spPr/>
      <dgm:t>
        <a:bodyPr/>
        <a:lstStyle/>
        <a:p>
          <a:endParaRPr lang="en-US"/>
        </a:p>
      </dgm:t>
    </dgm:pt>
    <dgm:pt modelId="{10DD4B38-8E00-48DF-ADD2-E445D0D41CA1}" type="pres">
      <dgm:prSet presAssocID="{9104C059-C120-43DF-879F-A51D785966E5}" presName="root2" presStyleCnt="0"/>
      <dgm:spPr/>
      <dgm:t>
        <a:bodyPr/>
        <a:lstStyle/>
        <a:p>
          <a:endParaRPr lang="en-US"/>
        </a:p>
      </dgm:t>
    </dgm:pt>
    <dgm:pt modelId="{9D40A853-FFCD-41A0-B6E5-D05F9E472A5A}" type="pres">
      <dgm:prSet presAssocID="{9104C059-C120-43DF-879F-A51D785966E5}" presName="LevelTwoTextNode" presStyleLbl="node2" presStyleIdx="3" presStyleCnt="5" custScaleX="117549">
        <dgm:presLayoutVars>
          <dgm:chPref val="3"/>
        </dgm:presLayoutVars>
      </dgm:prSet>
      <dgm:spPr/>
      <dgm:t>
        <a:bodyPr/>
        <a:lstStyle/>
        <a:p>
          <a:endParaRPr lang="en-US"/>
        </a:p>
      </dgm:t>
    </dgm:pt>
    <dgm:pt modelId="{A9C19E9B-9D33-4697-9B5B-CA7E41ADC9BC}" type="pres">
      <dgm:prSet presAssocID="{9104C059-C120-43DF-879F-A51D785966E5}" presName="level3hierChild" presStyleCnt="0"/>
      <dgm:spPr/>
      <dgm:t>
        <a:bodyPr/>
        <a:lstStyle/>
        <a:p>
          <a:endParaRPr lang="en-US"/>
        </a:p>
      </dgm:t>
    </dgm:pt>
    <dgm:pt modelId="{E74E65B4-40F6-44C9-A913-8264E7D2C2C0}" type="pres">
      <dgm:prSet presAssocID="{8492799C-BF0D-4F56-AA9F-8B2D2AE6B8A3}" presName="conn2-1" presStyleLbl="parChTrans1D2" presStyleIdx="4" presStyleCnt="5"/>
      <dgm:spPr/>
      <dgm:t>
        <a:bodyPr/>
        <a:lstStyle/>
        <a:p>
          <a:endParaRPr lang="en-US"/>
        </a:p>
      </dgm:t>
    </dgm:pt>
    <dgm:pt modelId="{3C82E3A5-CA67-4B3C-8FD3-9C8A305AFB4D}" type="pres">
      <dgm:prSet presAssocID="{8492799C-BF0D-4F56-AA9F-8B2D2AE6B8A3}" presName="connTx" presStyleLbl="parChTrans1D2" presStyleIdx="4" presStyleCnt="5"/>
      <dgm:spPr/>
      <dgm:t>
        <a:bodyPr/>
        <a:lstStyle/>
        <a:p>
          <a:endParaRPr lang="en-US"/>
        </a:p>
      </dgm:t>
    </dgm:pt>
    <dgm:pt modelId="{41AFDE36-EBF2-47C4-8CB4-119CFC1C128B}" type="pres">
      <dgm:prSet presAssocID="{C778C52E-74F4-46F7-9B65-7739554BEDE0}" presName="root2" presStyleCnt="0"/>
      <dgm:spPr/>
      <dgm:t>
        <a:bodyPr/>
        <a:lstStyle/>
        <a:p>
          <a:endParaRPr lang="en-US"/>
        </a:p>
      </dgm:t>
    </dgm:pt>
    <dgm:pt modelId="{CB3B3C6B-1520-4FAB-B17D-91E79159BA93}" type="pres">
      <dgm:prSet presAssocID="{C778C52E-74F4-46F7-9B65-7739554BEDE0}" presName="LevelTwoTextNode" presStyleLbl="node2" presStyleIdx="4" presStyleCnt="5" custScaleX="117549">
        <dgm:presLayoutVars>
          <dgm:chPref val="3"/>
        </dgm:presLayoutVars>
      </dgm:prSet>
      <dgm:spPr/>
      <dgm:t>
        <a:bodyPr/>
        <a:lstStyle/>
        <a:p>
          <a:endParaRPr lang="en-US"/>
        </a:p>
      </dgm:t>
    </dgm:pt>
    <dgm:pt modelId="{2D4D06EA-BB91-4749-BF49-728FF28D906B}" type="pres">
      <dgm:prSet presAssocID="{C778C52E-74F4-46F7-9B65-7739554BEDE0}" presName="level3hierChild" presStyleCnt="0"/>
      <dgm:spPr/>
      <dgm:t>
        <a:bodyPr/>
        <a:lstStyle/>
        <a:p>
          <a:endParaRPr lang="en-US"/>
        </a:p>
      </dgm:t>
    </dgm:pt>
  </dgm:ptLst>
  <dgm:cxnLst>
    <dgm:cxn modelId="{737C1FD5-9C58-427F-9706-4FEAD2D7B29E}" type="presOf" srcId="{45B2AFB9-260F-4A77-9C2B-1E5AC5D50F62}" destId="{60EADDC7-185F-4DD1-8D6B-0A82FB36492E}" srcOrd="0" destOrd="0" presId="urn:microsoft.com/office/officeart/2005/8/layout/hierarchy2"/>
    <dgm:cxn modelId="{91D7CC0F-BA98-49A7-99C9-CFC507C216C7}" type="presOf" srcId="{6E6AB7EB-D6E9-4808-B917-73805543BE18}" destId="{EB8C1438-F700-430C-80D1-11CC60180E3D}" srcOrd="0" destOrd="0" presId="urn:microsoft.com/office/officeart/2005/8/layout/hierarchy2"/>
    <dgm:cxn modelId="{F57007ED-886E-445D-88F1-32197F54DC1F}" srcId="{6E6AB7EB-D6E9-4808-B917-73805543BE18}" destId="{9CF106E4-894F-4CAC-9999-5E2BC46C02A7}" srcOrd="1" destOrd="0" parTransId="{4BF24518-FF27-4F11-AF8F-94B949DAE246}" sibTransId="{FBC50A71-87BB-4872-B4F2-091D4B5C0B42}"/>
    <dgm:cxn modelId="{5A39D69F-DC3D-44DD-B973-A492F9CA9A1E}" srcId="{6E6AB7EB-D6E9-4808-B917-73805543BE18}" destId="{C778C52E-74F4-46F7-9B65-7739554BEDE0}" srcOrd="4" destOrd="0" parTransId="{8492799C-BF0D-4F56-AA9F-8B2D2AE6B8A3}" sibTransId="{999BE9C2-85CF-4CBD-ABDD-0B10EEE6E2D7}"/>
    <dgm:cxn modelId="{40AF8D6F-EE60-45CA-8FCB-88780588BA21}" type="presOf" srcId="{F923241A-2421-4049-80EE-92DB09BBB10D}" destId="{A1B2E769-E94C-40A1-A2CE-C14DB7AE8323}" srcOrd="0" destOrd="0" presId="urn:microsoft.com/office/officeart/2005/8/layout/hierarchy2"/>
    <dgm:cxn modelId="{DE8DE182-63FF-4ED7-B32E-A2E37FEEEA3D}" srcId="{6E6AB7EB-D6E9-4808-B917-73805543BE18}" destId="{45B2AFB9-260F-4A77-9C2B-1E5AC5D50F62}" srcOrd="2" destOrd="0" parTransId="{408680DF-0ECB-4397-BADE-E79DDE68D7FC}" sibTransId="{2C92F1CF-99FF-40F8-A951-CFF0C2D5405E}"/>
    <dgm:cxn modelId="{EA4747AB-01B0-47F5-BABC-C36C1F7E118D}" type="presOf" srcId="{408680DF-0ECB-4397-BADE-E79DDE68D7FC}" destId="{AA2C7E99-BA15-4342-A8D0-0C487FB73C92}" srcOrd="1" destOrd="0" presId="urn:microsoft.com/office/officeart/2005/8/layout/hierarchy2"/>
    <dgm:cxn modelId="{84361E98-E1C7-4D99-9BF9-97D892D1447C}" type="presOf" srcId="{C778C52E-74F4-46F7-9B65-7739554BEDE0}" destId="{CB3B3C6B-1520-4FAB-B17D-91E79159BA93}" srcOrd="0" destOrd="0" presId="urn:microsoft.com/office/officeart/2005/8/layout/hierarchy2"/>
    <dgm:cxn modelId="{188FA609-BAA2-4C0C-B3F4-D49FEEB071C0}" type="presOf" srcId="{F0578F01-0C08-46D5-B29D-1A1F863A3FF1}" destId="{2D8967BF-0DF9-4051-B66E-6AF709D48A06}" srcOrd="1" destOrd="0" presId="urn:microsoft.com/office/officeart/2005/8/layout/hierarchy2"/>
    <dgm:cxn modelId="{6D017369-E3EF-4C1E-B2AD-30E5B45099E5}" type="presOf" srcId="{505873BA-4B67-49EE-BB23-6808372133F7}" destId="{6B143059-308D-48EC-BB73-036C4792F0DC}" srcOrd="1" destOrd="0" presId="urn:microsoft.com/office/officeart/2005/8/layout/hierarchy2"/>
    <dgm:cxn modelId="{6037E47C-0FAD-46BA-92C3-480DE39BA3B5}" type="presOf" srcId="{408680DF-0ECB-4397-BADE-E79DDE68D7FC}" destId="{ADCEB206-0170-4487-82F7-1ACDFAE5C02F}" srcOrd="0" destOrd="0" presId="urn:microsoft.com/office/officeart/2005/8/layout/hierarchy2"/>
    <dgm:cxn modelId="{8AB05215-0A98-405B-8EAC-A2D960260BE5}" type="presOf" srcId="{8492799C-BF0D-4F56-AA9F-8B2D2AE6B8A3}" destId="{E74E65B4-40F6-44C9-A913-8264E7D2C2C0}" srcOrd="0" destOrd="0" presId="urn:microsoft.com/office/officeart/2005/8/layout/hierarchy2"/>
    <dgm:cxn modelId="{FB7FD1CF-9C96-4743-8185-1278BD93A9EA}" type="presOf" srcId="{9104C059-C120-43DF-879F-A51D785966E5}" destId="{9D40A853-FFCD-41A0-B6E5-D05F9E472A5A}" srcOrd="0" destOrd="0" presId="urn:microsoft.com/office/officeart/2005/8/layout/hierarchy2"/>
    <dgm:cxn modelId="{E4851FAB-EE19-4524-A1DD-D58A2D9D28E2}" type="presOf" srcId="{8492799C-BF0D-4F56-AA9F-8B2D2AE6B8A3}" destId="{3C82E3A5-CA67-4B3C-8FD3-9C8A305AFB4D}" srcOrd="1" destOrd="0" presId="urn:microsoft.com/office/officeart/2005/8/layout/hierarchy2"/>
    <dgm:cxn modelId="{7AF8B600-2D03-48BB-8F90-EF7A511C0BDA}" type="presOf" srcId="{4BF24518-FF27-4F11-AF8F-94B949DAE246}" destId="{8BE66A45-E091-405F-8B2D-B85BBF41BE11}" srcOrd="1" destOrd="0" presId="urn:microsoft.com/office/officeart/2005/8/layout/hierarchy2"/>
    <dgm:cxn modelId="{51AF6955-7034-4647-A7C1-1D47E2117AA0}" srcId="{6E6AB7EB-D6E9-4808-B917-73805543BE18}" destId="{F923241A-2421-4049-80EE-92DB09BBB10D}" srcOrd="0" destOrd="0" parTransId="{F0578F01-0C08-46D5-B29D-1A1F863A3FF1}" sibTransId="{EE8C1343-BF9E-4E65-8A6F-43B1F8A5F678}"/>
    <dgm:cxn modelId="{BA4234F7-69F0-4559-B7D6-419886BCFA3D}" srcId="{6E6AB7EB-D6E9-4808-B917-73805543BE18}" destId="{9104C059-C120-43DF-879F-A51D785966E5}" srcOrd="3" destOrd="0" parTransId="{505873BA-4B67-49EE-BB23-6808372133F7}" sibTransId="{D12A88DE-AB4E-48EF-9B61-EB6EDF5D64AB}"/>
    <dgm:cxn modelId="{D8D6113A-150F-490A-AFFF-4A9A493D96DE}" type="presOf" srcId="{9CF106E4-894F-4CAC-9999-5E2BC46C02A7}" destId="{8953A44C-2931-4EA0-9B9F-C66548DFCB2A}" srcOrd="0" destOrd="0" presId="urn:microsoft.com/office/officeart/2005/8/layout/hierarchy2"/>
    <dgm:cxn modelId="{44057482-421A-4CC5-A05D-D30B01F96FB4}" srcId="{7B9A8ECE-FA8C-4885-860A-F8EB6A73E2F2}" destId="{6E6AB7EB-D6E9-4808-B917-73805543BE18}" srcOrd="0" destOrd="0" parTransId="{2A116BFB-C899-4813-969F-E974E77E6A4B}" sibTransId="{09C6E508-2723-4E0A-871C-C5C5F9B818E2}"/>
    <dgm:cxn modelId="{6EE895BF-5822-4558-B330-F88863025AD8}" type="presOf" srcId="{7B9A8ECE-FA8C-4885-860A-F8EB6A73E2F2}" destId="{754FC0FC-8D19-4077-8192-52E8492AD747}" srcOrd="0" destOrd="0" presId="urn:microsoft.com/office/officeart/2005/8/layout/hierarchy2"/>
    <dgm:cxn modelId="{655E6890-6081-4FAF-A864-28A59D1B2448}" type="presOf" srcId="{4BF24518-FF27-4F11-AF8F-94B949DAE246}" destId="{E7B15363-8068-4F50-886F-E697C8843FFD}" srcOrd="0" destOrd="0" presId="urn:microsoft.com/office/officeart/2005/8/layout/hierarchy2"/>
    <dgm:cxn modelId="{141638AB-4F9B-4086-A58C-8096E724AA12}" type="presOf" srcId="{F0578F01-0C08-46D5-B29D-1A1F863A3FF1}" destId="{C1CDD339-F039-4802-BE63-33A1AF38C597}" srcOrd="0" destOrd="0" presId="urn:microsoft.com/office/officeart/2005/8/layout/hierarchy2"/>
    <dgm:cxn modelId="{E065606A-AC40-43D6-9BD7-57B3EA330407}" type="presOf" srcId="{505873BA-4B67-49EE-BB23-6808372133F7}" destId="{6FFD64D8-52D2-40E3-A95C-37AE8CA74583}" srcOrd="0" destOrd="0" presId="urn:microsoft.com/office/officeart/2005/8/layout/hierarchy2"/>
    <dgm:cxn modelId="{17AB2BE4-FDBE-4CF7-9A6D-FEDEF01859CE}" type="presParOf" srcId="{754FC0FC-8D19-4077-8192-52E8492AD747}" destId="{3D14D140-29CE-42A7-8945-9742060A27F2}" srcOrd="0" destOrd="0" presId="urn:microsoft.com/office/officeart/2005/8/layout/hierarchy2"/>
    <dgm:cxn modelId="{146670D6-F1BB-4F37-82E3-6947A9C89A87}" type="presParOf" srcId="{3D14D140-29CE-42A7-8945-9742060A27F2}" destId="{EB8C1438-F700-430C-80D1-11CC60180E3D}" srcOrd="0" destOrd="0" presId="urn:microsoft.com/office/officeart/2005/8/layout/hierarchy2"/>
    <dgm:cxn modelId="{46D908BD-601B-42F0-A25D-1C72CB9FAC1F}" type="presParOf" srcId="{3D14D140-29CE-42A7-8945-9742060A27F2}" destId="{F51B6842-604A-4560-AEDC-E059EF665775}" srcOrd="1" destOrd="0" presId="urn:microsoft.com/office/officeart/2005/8/layout/hierarchy2"/>
    <dgm:cxn modelId="{7D68EFE9-A5B5-4B39-95A4-8DF1F9D5DAD2}" type="presParOf" srcId="{F51B6842-604A-4560-AEDC-E059EF665775}" destId="{C1CDD339-F039-4802-BE63-33A1AF38C597}" srcOrd="0" destOrd="0" presId="urn:microsoft.com/office/officeart/2005/8/layout/hierarchy2"/>
    <dgm:cxn modelId="{5F107F8B-BFA3-440A-B8F3-3B28035028AE}" type="presParOf" srcId="{C1CDD339-F039-4802-BE63-33A1AF38C597}" destId="{2D8967BF-0DF9-4051-B66E-6AF709D48A06}" srcOrd="0" destOrd="0" presId="urn:microsoft.com/office/officeart/2005/8/layout/hierarchy2"/>
    <dgm:cxn modelId="{19875ACA-A79B-4389-97F1-58BD2E25E49C}" type="presParOf" srcId="{F51B6842-604A-4560-AEDC-E059EF665775}" destId="{DB615311-EEA2-47A3-948E-F898D9F29CCF}" srcOrd="1" destOrd="0" presId="urn:microsoft.com/office/officeart/2005/8/layout/hierarchy2"/>
    <dgm:cxn modelId="{C3C89F17-69EC-49A2-B965-D32C3BB684C5}" type="presParOf" srcId="{DB615311-EEA2-47A3-948E-F898D9F29CCF}" destId="{A1B2E769-E94C-40A1-A2CE-C14DB7AE8323}" srcOrd="0" destOrd="0" presId="urn:microsoft.com/office/officeart/2005/8/layout/hierarchy2"/>
    <dgm:cxn modelId="{AB3887A7-F93F-4556-8F04-92F91B1E5080}" type="presParOf" srcId="{DB615311-EEA2-47A3-948E-F898D9F29CCF}" destId="{617D3E94-D446-4E3D-B836-D3FE554929EB}" srcOrd="1" destOrd="0" presId="urn:microsoft.com/office/officeart/2005/8/layout/hierarchy2"/>
    <dgm:cxn modelId="{76D900B6-0D4C-46A5-AA4E-0646C0051C52}" type="presParOf" srcId="{F51B6842-604A-4560-AEDC-E059EF665775}" destId="{E7B15363-8068-4F50-886F-E697C8843FFD}" srcOrd="2" destOrd="0" presId="urn:microsoft.com/office/officeart/2005/8/layout/hierarchy2"/>
    <dgm:cxn modelId="{354A6170-0E16-4DD3-AA2D-39A751428439}" type="presParOf" srcId="{E7B15363-8068-4F50-886F-E697C8843FFD}" destId="{8BE66A45-E091-405F-8B2D-B85BBF41BE11}" srcOrd="0" destOrd="0" presId="urn:microsoft.com/office/officeart/2005/8/layout/hierarchy2"/>
    <dgm:cxn modelId="{A4A8A02F-7F8F-4387-B2AF-47D0EEE26853}" type="presParOf" srcId="{F51B6842-604A-4560-AEDC-E059EF665775}" destId="{8D8886F0-7DCE-4F90-9D39-827A7B48CFD9}" srcOrd="3" destOrd="0" presId="urn:microsoft.com/office/officeart/2005/8/layout/hierarchy2"/>
    <dgm:cxn modelId="{FD995EF9-EEEA-4BD7-8F60-7B2011833E90}" type="presParOf" srcId="{8D8886F0-7DCE-4F90-9D39-827A7B48CFD9}" destId="{8953A44C-2931-4EA0-9B9F-C66548DFCB2A}" srcOrd="0" destOrd="0" presId="urn:microsoft.com/office/officeart/2005/8/layout/hierarchy2"/>
    <dgm:cxn modelId="{CC697A12-92C5-48BC-B16C-8BB23B8EF02E}" type="presParOf" srcId="{8D8886F0-7DCE-4F90-9D39-827A7B48CFD9}" destId="{026D3E94-92B0-42AD-85A4-85B9149B3F80}" srcOrd="1" destOrd="0" presId="urn:microsoft.com/office/officeart/2005/8/layout/hierarchy2"/>
    <dgm:cxn modelId="{445FCB08-D0DE-4E1A-8A8D-2524C5BFA046}" type="presParOf" srcId="{F51B6842-604A-4560-AEDC-E059EF665775}" destId="{ADCEB206-0170-4487-82F7-1ACDFAE5C02F}" srcOrd="4" destOrd="0" presId="urn:microsoft.com/office/officeart/2005/8/layout/hierarchy2"/>
    <dgm:cxn modelId="{EE5CDEC6-1A00-4967-A172-7E635BC11013}" type="presParOf" srcId="{ADCEB206-0170-4487-82F7-1ACDFAE5C02F}" destId="{AA2C7E99-BA15-4342-A8D0-0C487FB73C92}" srcOrd="0" destOrd="0" presId="urn:microsoft.com/office/officeart/2005/8/layout/hierarchy2"/>
    <dgm:cxn modelId="{5009D553-A359-40F4-918F-768CF267FDA1}" type="presParOf" srcId="{F51B6842-604A-4560-AEDC-E059EF665775}" destId="{9FD7C636-EA8D-4329-BF0A-49B56043F30B}" srcOrd="5" destOrd="0" presId="urn:microsoft.com/office/officeart/2005/8/layout/hierarchy2"/>
    <dgm:cxn modelId="{B4AECA99-B9D3-428F-B3C8-CE08568FD5B4}" type="presParOf" srcId="{9FD7C636-EA8D-4329-BF0A-49B56043F30B}" destId="{60EADDC7-185F-4DD1-8D6B-0A82FB36492E}" srcOrd="0" destOrd="0" presId="urn:microsoft.com/office/officeart/2005/8/layout/hierarchy2"/>
    <dgm:cxn modelId="{788117CA-2151-44A2-AE4B-DF663A38E71E}" type="presParOf" srcId="{9FD7C636-EA8D-4329-BF0A-49B56043F30B}" destId="{6B382460-31DD-4802-98A2-D9CC915AA7E2}" srcOrd="1" destOrd="0" presId="urn:microsoft.com/office/officeart/2005/8/layout/hierarchy2"/>
    <dgm:cxn modelId="{0FC8C730-086A-41D5-A328-B94ADE6E96C3}" type="presParOf" srcId="{F51B6842-604A-4560-AEDC-E059EF665775}" destId="{6FFD64D8-52D2-40E3-A95C-37AE8CA74583}" srcOrd="6" destOrd="0" presId="urn:microsoft.com/office/officeart/2005/8/layout/hierarchy2"/>
    <dgm:cxn modelId="{2BF68B13-64B6-496F-97A9-72909E189867}" type="presParOf" srcId="{6FFD64D8-52D2-40E3-A95C-37AE8CA74583}" destId="{6B143059-308D-48EC-BB73-036C4792F0DC}" srcOrd="0" destOrd="0" presId="urn:microsoft.com/office/officeart/2005/8/layout/hierarchy2"/>
    <dgm:cxn modelId="{4FC7EA60-92C9-4EB5-ADF4-04030AEAFFAD}" type="presParOf" srcId="{F51B6842-604A-4560-AEDC-E059EF665775}" destId="{10DD4B38-8E00-48DF-ADD2-E445D0D41CA1}" srcOrd="7" destOrd="0" presId="urn:microsoft.com/office/officeart/2005/8/layout/hierarchy2"/>
    <dgm:cxn modelId="{D7AAEDEE-C65C-4052-BE50-E3F80B5E6118}" type="presParOf" srcId="{10DD4B38-8E00-48DF-ADD2-E445D0D41CA1}" destId="{9D40A853-FFCD-41A0-B6E5-D05F9E472A5A}" srcOrd="0" destOrd="0" presId="urn:microsoft.com/office/officeart/2005/8/layout/hierarchy2"/>
    <dgm:cxn modelId="{E1E43947-6AC4-47C1-A222-E722984B2EBA}" type="presParOf" srcId="{10DD4B38-8E00-48DF-ADD2-E445D0D41CA1}" destId="{A9C19E9B-9D33-4697-9B5B-CA7E41ADC9BC}" srcOrd="1" destOrd="0" presId="urn:microsoft.com/office/officeart/2005/8/layout/hierarchy2"/>
    <dgm:cxn modelId="{A9068B1A-B08C-4D30-B614-3DF2CB2D1B49}" type="presParOf" srcId="{F51B6842-604A-4560-AEDC-E059EF665775}" destId="{E74E65B4-40F6-44C9-A913-8264E7D2C2C0}" srcOrd="8" destOrd="0" presId="urn:microsoft.com/office/officeart/2005/8/layout/hierarchy2"/>
    <dgm:cxn modelId="{A30F9634-5C14-4447-A788-89917046B04F}" type="presParOf" srcId="{E74E65B4-40F6-44C9-A913-8264E7D2C2C0}" destId="{3C82E3A5-CA67-4B3C-8FD3-9C8A305AFB4D}" srcOrd="0" destOrd="0" presId="urn:microsoft.com/office/officeart/2005/8/layout/hierarchy2"/>
    <dgm:cxn modelId="{258846A7-4843-4F25-9160-4D965682FE67}" type="presParOf" srcId="{F51B6842-604A-4560-AEDC-E059EF665775}" destId="{41AFDE36-EBF2-47C4-8CB4-119CFC1C128B}" srcOrd="9" destOrd="0" presId="urn:microsoft.com/office/officeart/2005/8/layout/hierarchy2"/>
    <dgm:cxn modelId="{94C378FC-0EEC-4D14-8E4A-855322E3F578}" type="presParOf" srcId="{41AFDE36-EBF2-47C4-8CB4-119CFC1C128B}" destId="{CB3B3C6B-1520-4FAB-B17D-91E79159BA93}" srcOrd="0" destOrd="0" presId="urn:microsoft.com/office/officeart/2005/8/layout/hierarchy2"/>
    <dgm:cxn modelId="{5D9A8206-08BC-4113-94D5-6A5A08B9E5E5}" type="presParOf" srcId="{41AFDE36-EBF2-47C4-8CB4-119CFC1C128B}" destId="{2D4D06EA-BB91-4749-BF49-728FF28D906B}" srcOrd="1" destOrd="0" presId="urn:microsoft.com/office/officeart/2005/8/layout/hierarchy2"/>
  </dgm:cxnLst>
  <dgm:bg/>
  <dgm:whole>
    <a:ln>
      <a:solidFill>
        <a:schemeClr val="tx1"/>
      </a:solid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435F72-E008-4D4B-9A76-A7B5D55DD21A}" type="doc">
      <dgm:prSet loTypeId="urn:microsoft.com/office/officeart/2005/8/layout/arrow4" loCatId="process" qsTypeId="urn:microsoft.com/office/officeart/2005/8/quickstyle/simple1" qsCatId="simple" csTypeId="urn:microsoft.com/office/officeart/2005/8/colors/colorful5" csCatId="colorful" phldr="1"/>
      <dgm:spPr/>
      <dgm:t>
        <a:bodyPr/>
        <a:lstStyle/>
        <a:p>
          <a:endParaRPr lang="en-US"/>
        </a:p>
      </dgm:t>
    </dgm:pt>
    <dgm:pt modelId="{5AB83DAD-1A54-408B-9B0C-AD3151741505}">
      <dgm:prSet phldrT="[Text]"/>
      <dgm:spPr/>
      <dgm:t>
        <a:bodyPr/>
        <a:lstStyle/>
        <a:p>
          <a:r>
            <a:rPr lang="en-US" dirty="0" smtClean="0"/>
            <a:t>Evidence</a:t>
          </a:r>
          <a:endParaRPr lang="en-US" dirty="0"/>
        </a:p>
      </dgm:t>
    </dgm:pt>
    <dgm:pt modelId="{783E3AD2-8697-4CC5-89D4-255AB07BE3C0}" type="parTrans" cxnId="{EDEE805C-D047-4F9C-9CEB-EF36052C4A75}">
      <dgm:prSet/>
      <dgm:spPr/>
      <dgm:t>
        <a:bodyPr/>
        <a:lstStyle/>
        <a:p>
          <a:endParaRPr lang="en-US"/>
        </a:p>
      </dgm:t>
    </dgm:pt>
    <dgm:pt modelId="{ADB2DBCA-EAC2-4ECB-8491-A0AF4F7CADF4}" type="sibTrans" cxnId="{EDEE805C-D047-4F9C-9CEB-EF36052C4A75}">
      <dgm:prSet/>
      <dgm:spPr/>
      <dgm:t>
        <a:bodyPr/>
        <a:lstStyle/>
        <a:p>
          <a:endParaRPr lang="en-US"/>
        </a:p>
      </dgm:t>
    </dgm:pt>
    <dgm:pt modelId="{8F04F8F7-FE08-4C56-855D-E5F140BA0A1E}">
      <dgm:prSet phldrT="[Text]"/>
      <dgm:spPr/>
      <dgm:t>
        <a:bodyPr/>
        <a:lstStyle/>
        <a:p>
          <a:r>
            <a:rPr lang="en-US" strike="sngStrike" dirty="0" smtClean="0"/>
            <a:t>Bias</a:t>
          </a:r>
          <a:endParaRPr lang="en-US" strike="sngStrike" dirty="0"/>
        </a:p>
      </dgm:t>
    </dgm:pt>
    <dgm:pt modelId="{3CC3A161-540E-4087-8D84-57553FA2B76D}" type="parTrans" cxnId="{D55A4D7B-BD26-4BCA-A7B2-C17264189C03}">
      <dgm:prSet/>
      <dgm:spPr/>
      <dgm:t>
        <a:bodyPr/>
        <a:lstStyle/>
        <a:p>
          <a:endParaRPr lang="en-US"/>
        </a:p>
      </dgm:t>
    </dgm:pt>
    <dgm:pt modelId="{2FA07D78-BA4F-46DA-8449-E7DF615818A5}" type="sibTrans" cxnId="{D55A4D7B-BD26-4BCA-A7B2-C17264189C03}">
      <dgm:prSet/>
      <dgm:spPr/>
      <dgm:t>
        <a:bodyPr/>
        <a:lstStyle/>
        <a:p>
          <a:endParaRPr lang="en-US"/>
        </a:p>
      </dgm:t>
    </dgm:pt>
    <dgm:pt modelId="{DFCFF956-B9E2-4B24-B6DA-3A6EEEB0FDAC}" type="pres">
      <dgm:prSet presAssocID="{22435F72-E008-4D4B-9A76-A7B5D55DD21A}" presName="compositeShape" presStyleCnt="0">
        <dgm:presLayoutVars>
          <dgm:chMax val="2"/>
          <dgm:dir/>
          <dgm:resizeHandles val="exact"/>
        </dgm:presLayoutVars>
      </dgm:prSet>
      <dgm:spPr/>
      <dgm:t>
        <a:bodyPr/>
        <a:lstStyle/>
        <a:p>
          <a:endParaRPr lang="en-US"/>
        </a:p>
      </dgm:t>
    </dgm:pt>
    <dgm:pt modelId="{92D57E74-1C5B-4671-A15E-1ECA616CDFC2}" type="pres">
      <dgm:prSet presAssocID="{5AB83DAD-1A54-408B-9B0C-AD3151741505}" presName="upArrow" presStyleLbl="node1" presStyleIdx="0" presStyleCnt="2" custLinFactNeighborY="-2344"/>
      <dgm:spPr/>
    </dgm:pt>
    <dgm:pt modelId="{31F71F7C-A4FC-40B3-934B-C68798E2A339}" type="pres">
      <dgm:prSet presAssocID="{5AB83DAD-1A54-408B-9B0C-AD3151741505}" presName="upArrowText" presStyleLbl="revTx" presStyleIdx="0" presStyleCnt="2">
        <dgm:presLayoutVars>
          <dgm:chMax val="0"/>
          <dgm:bulletEnabled val="1"/>
        </dgm:presLayoutVars>
      </dgm:prSet>
      <dgm:spPr/>
      <dgm:t>
        <a:bodyPr/>
        <a:lstStyle/>
        <a:p>
          <a:endParaRPr lang="en-US"/>
        </a:p>
      </dgm:t>
    </dgm:pt>
    <dgm:pt modelId="{304C86CE-F6E9-436D-9FE7-6C66C580B71C}" type="pres">
      <dgm:prSet presAssocID="{8F04F8F7-FE08-4C56-855D-E5F140BA0A1E}" presName="downArrow" presStyleLbl="node1" presStyleIdx="1" presStyleCnt="2"/>
      <dgm:spPr/>
    </dgm:pt>
    <dgm:pt modelId="{F878B85D-D884-47DF-91BE-011DE5DCB4DA}" type="pres">
      <dgm:prSet presAssocID="{8F04F8F7-FE08-4C56-855D-E5F140BA0A1E}" presName="downArrowText" presStyleLbl="revTx" presStyleIdx="1" presStyleCnt="2">
        <dgm:presLayoutVars>
          <dgm:chMax val="0"/>
          <dgm:bulletEnabled val="1"/>
        </dgm:presLayoutVars>
      </dgm:prSet>
      <dgm:spPr/>
      <dgm:t>
        <a:bodyPr/>
        <a:lstStyle/>
        <a:p>
          <a:endParaRPr lang="en-US"/>
        </a:p>
      </dgm:t>
    </dgm:pt>
  </dgm:ptLst>
  <dgm:cxnLst>
    <dgm:cxn modelId="{EDEE805C-D047-4F9C-9CEB-EF36052C4A75}" srcId="{22435F72-E008-4D4B-9A76-A7B5D55DD21A}" destId="{5AB83DAD-1A54-408B-9B0C-AD3151741505}" srcOrd="0" destOrd="0" parTransId="{783E3AD2-8697-4CC5-89D4-255AB07BE3C0}" sibTransId="{ADB2DBCA-EAC2-4ECB-8491-A0AF4F7CADF4}"/>
    <dgm:cxn modelId="{F366AEF0-5B78-4ACB-A5CC-B934C7F030FE}" type="presOf" srcId="{5AB83DAD-1A54-408B-9B0C-AD3151741505}" destId="{31F71F7C-A4FC-40B3-934B-C68798E2A339}" srcOrd="0" destOrd="0" presId="urn:microsoft.com/office/officeart/2005/8/layout/arrow4"/>
    <dgm:cxn modelId="{1BB096EC-BD18-41E4-9752-1255C834AB1D}" type="presOf" srcId="{8F04F8F7-FE08-4C56-855D-E5F140BA0A1E}" destId="{F878B85D-D884-47DF-91BE-011DE5DCB4DA}" srcOrd="0" destOrd="0" presId="urn:microsoft.com/office/officeart/2005/8/layout/arrow4"/>
    <dgm:cxn modelId="{6D1BBE04-AE59-4400-B51F-EDAE3D37627C}" type="presOf" srcId="{22435F72-E008-4D4B-9A76-A7B5D55DD21A}" destId="{DFCFF956-B9E2-4B24-B6DA-3A6EEEB0FDAC}" srcOrd="0" destOrd="0" presId="urn:microsoft.com/office/officeart/2005/8/layout/arrow4"/>
    <dgm:cxn modelId="{D55A4D7B-BD26-4BCA-A7B2-C17264189C03}" srcId="{22435F72-E008-4D4B-9A76-A7B5D55DD21A}" destId="{8F04F8F7-FE08-4C56-855D-E5F140BA0A1E}" srcOrd="1" destOrd="0" parTransId="{3CC3A161-540E-4087-8D84-57553FA2B76D}" sibTransId="{2FA07D78-BA4F-46DA-8449-E7DF615818A5}"/>
    <dgm:cxn modelId="{0A4A5282-1940-4BE7-A6A5-C9CF1F6608CF}" type="presParOf" srcId="{DFCFF956-B9E2-4B24-B6DA-3A6EEEB0FDAC}" destId="{92D57E74-1C5B-4671-A15E-1ECA616CDFC2}" srcOrd="0" destOrd="0" presId="urn:microsoft.com/office/officeart/2005/8/layout/arrow4"/>
    <dgm:cxn modelId="{D01E8680-D2BE-4979-8D74-53203D366BA8}" type="presParOf" srcId="{DFCFF956-B9E2-4B24-B6DA-3A6EEEB0FDAC}" destId="{31F71F7C-A4FC-40B3-934B-C68798E2A339}" srcOrd="1" destOrd="0" presId="urn:microsoft.com/office/officeart/2005/8/layout/arrow4"/>
    <dgm:cxn modelId="{C919828E-F949-4E71-9442-FF6C75AFF98C}" type="presParOf" srcId="{DFCFF956-B9E2-4B24-B6DA-3A6EEEB0FDAC}" destId="{304C86CE-F6E9-436D-9FE7-6C66C580B71C}" srcOrd="2" destOrd="0" presId="urn:microsoft.com/office/officeart/2005/8/layout/arrow4"/>
    <dgm:cxn modelId="{8942E345-0B6C-47E6-A10C-82F975BA0363}" type="presParOf" srcId="{DFCFF956-B9E2-4B24-B6DA-3A6EEEB0FDAC}" destId="{F878B85D-D884-47DF-91BE-011DE5DCB4DA}" srcOrd="3" destOrd="0" presId="urn:microsoft.com/office/officeart/2005/8/layout/arrow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3F25F8-C23D-49AC-91C8-272D8752D6F8}" type="doc">
      <dgm:prSet loTypeId="urn:microsoft.com/office/officeart/2005/8/layout/process1" loCatId="process" qsTypeId="urn:microsoft.com/office/officeart/2005/8/quickstyle/simple1" qsCatId="simple" csTypeId="urn:microsoft.com/office/officeart/2005/8/colors/accent1_1" csCatId="accent1" phldr="1"/>
      <dgm:spPr/>
    </dgm:pt>
    <dgm:pt modelId="{110DB969-4ED2-4A6A-88FE-0DFF8C468265}">
      <dgm:prSet phldrT="[Text]"/>
      <dgm:spPr>
        <a:solidFill>
          <a:srgbClr val="FFFF00"/>
        </a:solidFill>
      </dgm:spPr>
      <dgm:t>
        <a:bodyPr/>
        <a:lstStyle/>
        <a:p>
          <a:r>
            <a:rPr lang="en-US" dirty="0"/>
            <a:t>Step 1:</a:t>
          </a:r>
        </a:p>
        <a:p>
          <a:r>
            <a:rPr lang="en-US" dirty="0"/>
            <a:t>Determine needs</a:t>
          </a:r>
        </a:p>
      </dgm:t>
    </dgm:pt>
    <dgm:pt modelId="{75BE613E-8FBD-4B18-90F0-84B7FA3C46FB}" type="parTrans" cxnId="{7B407755-6E65-425E-AB79-04F4ACBDBAB3}">
      <dgm:prSet/>
      <dgm:spPr/>
      <dgm:t>
        <a:bodyPr/>
        <a:lstStyle/>
        <a:p>
          <a:endParaRPr lang="en-US"/>
        </a:p>
      </dgm:t>
    </dgm:pt>
    <dgm:pt modelId="{012245A9-E33D-420E-B337-C87A1DDFF595}" type="sibTrans" cxnId="{7B407755-6E65-425E-AB79-04F4ACBDBAB3}">
      <dgm:prSet/>
      <dgm:spPr/>
      <dgm:t>
        <a:bodyPr/>
        <a:lstStyle/>
        <a:p>
          <a:endParaRPr lang="en-US" dirty="0"/>
        </a:p>
      </dgm:t>
    </dgm:pt>
    <dgm:pt modelId="{F465D28E-0D77-43B5-BCDE-74D1DC408F22}">
      <dgm:prSet phldrT="[Text]"/>
      <dgm:spPr>
        <a:solidFill>
          <a:schemeClr val="bg1"/>
        </a:solidFill>
      </dgm:spPr>
      <dgm:t>
        <a:bodyPr/>
        <a:lstStyle/>
        <a:p>
          <a:r>
            <a:rPr lang="en-US" dirty="0"/>
            <a:t>Step 2:</a:t>
          </a:r>
        </a:p>
        <a:p>
          <a:r>
            <a:rPr lang="en-US" dirty="0"/>
            <a:t>Create specific learning goals based on </a:t>
          </a:r>
          <a:r>
            <a:rPr lang="en-US" dirty="0" smtClean="0"/>
            <a:t>pre-assessment</a:t>
          </a:r>
          <a:endParaRPr lang="en-US" dirty="0"/>
        </a:p>
      </dgm:t>
    </dgm:pt>
    <dgm:pt modelId="{C72850A0-1630-4486-B1E0-AD966F19BE5F}" type="parTrans" cxnId="{C01F1227-5D91-497A-AFCB-331361A5B154}">
      <dgm:prSet/>
      <dgm:spPr/>
      <dgm:t>
        <a:bodyPr/>
        <a:lstStyle/>
        <a:p>
          <a:endParaRPr lang="en-US"/>
        </a:p>
      </dgm:t>
    </dgm:pt>
    <dgm:pt modelId="{4AE5BD2A-846E-406B-9BEA-517EAAEC7EF7}" type="sibTrans" cxnId="{C01F1227-5D91-497A-AFCB-331361A5B154}">
      <dgm:prSet/>
      <dgm:spPr/>
      <dgm:t>
        <a:bodyPr/>
        <a:lstStyle/>
        <a:p>
          <a:endParaRPr lang="en-US" dirty="0"/>
        </a:p>
      </dgm:t>
    </dgm:pt>
    <dgm:pt modelId="{FA3A906E-45DD-408F-B22B-56BD3AFF3FBB}">
      <dgm:prSet phldrT="[Text]"/>
      <dgm:spPr/>
      <dgm:t>
        <a:bodyPr/>
        <a:lstStyle/>
        <a:p>
          <a:r>
            <a:rPr lang="en-US" dirty="0"/>
            <a:t>Step 3:</a:t>
          </a:r>
        </a:p>
        <a:p>
          <a:r>
            <a:rPr lang="en-US" dirty="0"/>
            <a:t>Create and implement teaching and learning strategies</a:t>
          </a:r>
        </a:p>
      </dgm:t>
    </dgm:pt>
    <dgm:pt modelId="{3CD5E3F7-E366-43FF-BDC3-D83252FE6199}" type="parTrans" cxnId="{D0C26F63-E8FD-4BC5-9E43-DD20B9793C26}">
      <dgm:prSet/>
      <dgm:spPr/>
      <dgm:t>
        <a:bodyPr/>
        <a:lstStyle/>
        <a:p>
          <a:endParaRPr lang="en-US"/>
        </a:p>
      </dgm:t>
    </dgm:pt>
    <dgm:pt modelId="{DD27E346-A5FC-4FC9-9E66-1225F25EF3FF}" type="sibTrans" cxnId="{D0C26F63-E8FD-4BC5-9E43-DD20B9793C26}">
      <dgm:prSet/>
      <dgm:spPr>
        <a:noFill/>
      </dgm:spPr>
      <dgm:t>
        <a:bodyPr/>
        <a:lstStyle/>
        <a:p>
          <a:endParaRPr lang="en-US" dirty="0"/>
        </a:p>
      </dgm:t>
    </dgm:pt>
    <dgm:pt modelId="{10141751-DBCF-47FB-8D6D-58C86B8B17A3}">
      <dgm:prSet phldrT="[Text]"/>
      <dgm:spPr/>
      <dgm:t>
        <a:bodyPr/>
        <a:lstStyle/>
        <a:p>
          <a:r>
            <a:rPr lang="en-US" dirty="0"/>
            <a:t>Step 4:</a:t>
          </a:r>
        </a:p>
        <a:p>
          <a:r>
            <a:rPr lang="en-US" dirty="0"/>
            <a:t>Monitor student progress through ongoing formative assessment</a:t>
          </a:r>
        </a:p>
      </dgm:t>
    </dgm:pt>
    <dgm:pt modelId="{18B73BD1-4AC0-42C6-ABE8-41BEACE191A1}" type="parTrans" cxnId="{1E988351-ABBB-40AB-97CE-547C8586A335}">
      <dgm:prSet/>
      <dgm:spPr/>
      <dgm:t>
        <a:bodyPr/>
        <a:lstStyle/>
        <a:p>
          <a:endParaRPr lang="en-US"/>
        </a:p>
      </dgm:t>
    </dgm:pt>
    <dgm:pt modelId="{20977BB8-817A-43D1-9069-17F26E5B92EC}" type="sibTrans" cxnId="{1E988351-ABBB-40AB-97CE-547C8586A335}">
      <dgm:prSet/>
      <dgm:spPr/>
      <dgm:t>
        <a:bodyPr/>
        <a:lstStyle/>
        <a:p>
          <a:endParaRPr lang="en-US" dirty="0"/>
        </a:p>
      </dgm:t>
    </dgm:pt>
    <dgm:pt modelId="{EDF1F874-F001-45CC-A029-6716C21AA3AA}">
      <dgm:prSet phldrT="[Text]"/>
      <dgm:spPr/>
      <dgm:t>
        <a:bodyPr/>
        <a:lstStyle/>
        <a:p>
          <a:r>
            <a:rPr lang="en-US" dirty="0"/>
            <a:t>Step 5:</a:t>
          </a:r>
        </a:p>
        <a:p>
          <a:r>
            <a:rPr lang="en-US" dirty="0"/>
            <a:t>Determine </a:t>
          </a:r>
          <a:r>
            <a:rPr lang="en-US" dirty="0" smtClean="0"/>
            <a:t>whether students </a:t>
          </a:r>
          <a:r>
            <a:rPr lang="en-US" dirty="0"/>
            <a:t>achieved the goals</a:t>
          </a:r>
        </a:p>
      </dgm:t>
    </dgm:pt>
    <dgm:pt modelId="{7F0ACF37-B901-4CD5-A4D6-8DA2C1031076}" type="parTrans" cxnId="{99CC8827-C5D8-4530-83E4-7A6AE2F2165E}">
      <dgm:prSet/>
      <dgm:spPr/>
      <dgm:t>
        <a:bodyPr/>
        <a:lstStyle/>
        <a:p>
          <a:endParaRPr lang="en-US"/>
        </a:p>
      </dgm:t>
    </dgm:pt>
    <dgm:pt modelId="{3FD5A588-AA72-49F9-8FD0-B4685DB649BA}" type="sibTrans" cxnId="{99CC8827-C5D8-4530-83E4-7A6AE2F2165E}">
      <dgm:prSet/>
      <dgm:spPr/>
      <dgm:t>
        <a:bodyPr/>
        <a:lstStyle/>
        <a:p>
          <a:endParaRPr lang="en-US"/>
        </a:p>
      </dgm:t>
    </dgm:pt>
    <dgm:pt modelId="{E0C84C85-3589-4123-9EB1-B1E7B7CB4AD6}" type="pres">
      <dgm:prSet presAssocID="{513F25F8-C23D-49AC-91C8-272D8752D6F8}" presName="Name0" presStyleCnt="0">
        <dgm:presLayoutVars>
          <dgm:dir/>
          <dgm:resizeHandles val="exact"/>
        </dgm:presLayoutVars>
      </dgm:prSet>
      <dgm:spPr/>
    </dgm:pt>
    <dgm:pt modelId="{B2ADE313-80E6-46F1-A5BB-3B4E041DEC80}" type="pres">
      <dgm:prSet presAssocID="{110DB969-4ED2-4A6A-88FE-0DFF8C468265}" presName="node" presStyleLbl="node1" presStyleIdx="0" presStyleCnt="5" custLinFactNeighborY="-221">
        <dgm:presLayoutVars>
          <dgm:bulletEnabled val="1"/>
        </dgm:presLayoutVars>
      </dgm:prSet>
      <dgm:spPr/>
      <dgm:t>
        <a:bodyPr/>
        <a:lstStyle/>
        <a:p>
          <a:endParaRPr lang="en-US"/>
        </a:p>
      </dgm:t>
    </dgm:pt>
    <dgm:pt modelId="{26A6B725-E340-45EB-A2B7-5057EEACCF8D}" type="pres">
      <dgm:prSet presAssocID="{012245A9-E33D-420E-B337-C87A1DDFF595}" presName="sibTrans" presStyleLbl="sibTrans2D1" presStyleIdx="0" presStyleCnt="4"/>
      <dgm:spPr/>
      <dgm:t>
        <a:bodyPr/>
        <a:lstStyle/>
        <a:p>
          <a:endParaRPr lang="en-US"/>
        </a:p>
      </dgm:t>
    </dgm:pt>
    <dgm:pt modelId="{47A485D7-28DC-4D91-8889-E8DF1B7944C6}" type="pres">
      <dgm:prSet presAssocID="{012245A9-E33D-420E-B337-C87A1DDFF595}" presName="connectorText" presStyleLbl="sibTrans2D1" presStyleIdx="0" presStyleCnt="4"/>
      <dgm:spPr/>
      <dgm:t>
        <a:bodyPr/>
        <a:lstStyle/>
        <a:p>
          <a:endParaRPr lang="en-US"/>
        </a:p>
      </dgm:t>
    </dgm:pt>
    <dgm:pt modelId="{FAB7E348-84F0-42D1-B2E8-6DD04A724922}" type="pres">
      <dgm:prSet presAssocID="{F465D28E-0D77-43B5-BCDE-74D1DC408F22}" presName="node" presStyleLbl="node1" presStyleIdx="1" presStyleCnt="5">
        <dgm:presLayoutVars>
          <dgm:bulletEnabled val="1"/>
        </dgm:presLayoutVars>
      </dgm:prSet>
      <dgm:spPr/>
      <dgm:t>
        <a:bodyPr/>
        <a:lstStyle/>
        <a:p>
          <a:endParaRPr lang="en-US"/>
        </a:p>
      </dgm:t>
    </dgm:pt>
    <dgm:pt modelId="{B8C529C3-031A-4EA2-ACC1-CB6A8CA5A36C}" type="pres">
      <dgm:prSet presAssocID="{4AE5BD2A-846E-406B-9BEA-517EAAEC7EF7}" presName="sibTrans" presStyleLbl="sibTrans2D1" presStyleIdx="1" presStyleCnt="4"/>
      <dgm:spPr/>
      <dgm:t>
        <a:bodyPr/>
        <a:lstStyle/>
        <a:p>
          <a:endParaRPr lang="en-US"/>
        </a:p>
      </dgm:t>
    </dgm:pt>
    <dgm:pt modelId="{AAA54F80-2385-4CA6-A246-70B7521D9D2A}" type="pres">
      <dgm:prSet presAssocID="{4AE5BD2A-846E-406B-9BEA-517EAAEC7EF7}" presName="connectorText" presStyleLbl="sibTrans2D1" presStyleIdx="1" presStyleCnt="4"/>
      <dgm:spPr/>
      <dgm:t>
        <a:bodyPr/>
        <a:lstStyle/>
        <a:p>
          <a:endParaRPr lang="en-US"/>
        </a:p>
      </dgm:t>
    </dgm:pt>
    <dgm:pt modelId="{4313B4AF-0A00-4071-B021-5C95AF2DE962}" type="pres">
      <dgm:prSet presAssocID="{FA3A906E-45DD-408F-B22B-56BD3AFF3FBB}" presName="node" presStyleLbl="node1" presStyleIdx="2" presStyleCnt="5">
        <dgm:presLayoutVars>
          <dgm:bulletEnabled val="1"/>
        </dgm:presLayoutVars>
      </dgm:prSet>
      <dgm:spPr/>
      <dgm:t>
        <a:bodyPr/>
        <a:lstStyle/>
        <a:p>
          <a:endParaRPr lang="en-US"/>
        </a:p>
      </dgm:t>
    </dgm:pt>
    <dgm:pt modelId="{90B896A4-9B61-42AF-9C96-6471A8B0F912}" type="pres">
      <dgm:prSet presAssocID="{DD27E346-A5FC-4FC9-9E66-1225F25EF3FF}" presName="sibTrans" presStyleLbl="sibTrans2D1" presStyleIdx="2" presStyleCnt="4"/>
      <dgm:spPr/>
      <dgm:t>
        <a:bodyPr/>
        <a:lstStyle/>
        <a:p>
          <a:endParaRPr lang="en-US"/>
        </a:p>
      </dgm:t>
    </dgm:pt>
    <dgm:pt modelId="{F3268480-7451-4FBA-B483-43B716583909}" type="pres">
      <dgm:prSet presAssocID="{DD27E346-A5FC-4FC9-9E66-1225F25EF3FF}" presName="connectorText" presStyleLbl="sibTrans2D1" presStyleIdx="2" presStyleCnt="4"/>
      <dgm:spPr/>
      <dgm:t>
        <a:bodyPr/>
        <a:lstStyle/>
        <a:p>
          <a:endParaRPr lang="en-US"/>
        </a:p>
      </dgm:t>
    </dgm:pt>
    <dgm:pt modelId="{EED96863-216B-4D40-B33F-8D7E62166E8F}" type="pres">
      <dgm:prSet presAssocID="{10141751-DBCF-47FB-8D6D-58C86B8B17A3}" presName="node" presStyleLbl="node1" presStyleIdx="3" presStyleCnt="5">
        <dgm:presLayoutVars>
          <dgm:bulletEnabled val="1"/>
        </dgm:presLayoutVars>
      </dgm:prSet>
      <dgm:spPr/>
      <dgm:t>
        <a:bodyPr/>
        <a:lstStyle/>
        <a:p>
          <a:endParaRPr lang="en-US"/>
        </a:p>
      </dgm:t>
    </dgm:pt>
    <dgm:pt modelId="{0EBE87A4-7778-4E20-A1A1-6D3C11CCDA3C}" type="pres">
      <dgm:prSet presAssocID="{20977BB8-817A-43D1-9069-17F26E5B92EC}" presName="sibTrans" presStyleLbl="sibTrans2D1" presStyleIdx="3" presStyleCnt="4"/>
      <dgm:spPr/>
      <dgm:t>
        <a:bodyPr/>
        <a:lstStyle/>
        <a:p>
          <a:endParaRPr lang="en-US"/>
        </a:p>
      </dgm:t>
    </dgm:pt>
    <dgm:pt modelId="{E97C5981-5BBA-48D9-89CE-85B8EACC8B5F}" type="pres">
      <dgm:prSet presAssocID="{20977BB8-817A-43D1-9069-17F26E5B92EC}" presName="connectorText" presStyleLbl="sibTrans2D1" presStyleIdx="3" presStyleCnt="4"/>
      <dgm:spPr/>
      <dgm:t>
        <a:bodyPr/>
        <a:lstStyle/>
        <a:p>
          <a:endParaRPr lang="en-US"/>
        </a:p>
      </dgm:t>
    </dgm:pt>
    <dgm:pt modelId="{5E0B94D2-C43D-43CE-B378-A4263D31E1FE}" type="pres">
      <dgm:prSet presAssocID="{EDF1F874-F001-45CC-A029-6716C21AA3AA}" presName="node" presStyleLbl="node1" presStyleIdx="4" presStyleCnt="5">
        <dgm:presLayoutVars>
          <dgm:bulletEnabled val="1"/>
        </dgm:presLayoutVars>
      </dgm:prSet>
      <dgm:spPr/>
      <dgm:t>
        <a:bodyPr/>
        <a:lstStyle/>
        <a:p>
          <a:endParaRPr lang="en-US"/>
        </a:p>
      </dgm:t>
    </dgm:pt>
  </dgm:ptLst>
  <dgm:cxnLst>
    <dgm:cxn modelId="{ACFC4AD6-91C1-4AC8-84F8-9ACEDA9CB06C}" type="presOf" srcId="{10141751-DBCF-47FB-8D6D-58C86B8B17A3}" destId="{EED96863-216B-4D40-B33F-8D7E62166E8F}" srcOrd="0" destOrd="0" presId="urn:microsoft.com/office/officeart/2005/8/layout/process1"/>
    <dgm:cxn modelId="{BB28F02D-06BF-4A40-ADD2-D8FD7DE1E957}" type="presOf" srcId="{F465D28E-0D77-43B5-BCDE-74D1DC408F22}" destId="{FAB7E348-84F0-42D1-B2E8-6DD04A724922}" srcOrd="0" destOrd="0" presId="urn:microsoft.com/office/officeart/2005/8/layout/process1"/>
    <dgm:cxn modelId="{D1991C6C-1A60-460B-AD6C-62BD9209DFF5}" type="presOf" srcId="{4AE5BD2A-846E-406B-9BEA-517EAAEC7EF7}" destId="{AAA54F80-2385-4CA6-A246-70B7521D9D2A}" srcOrd="1" destOrd="0" presId="urn:microsoft.com/office/officeart/2005/8/layout/process1"/>
    <dgm:cxn modelId="{7B407755-6E65-425E-AB79-04F4ACBDBAB3}" srcId="{513F25F8-C23D-49AC-91C8-272D8752D6F8}" destId="{110DB969-4ED2-4A6A-88FE-0DFF8C468265}" srcOrd="0" destOrd="0" parTransId="{75BE613E-8FBD-4B18-90F0-84B7FA3C46FB}" sibTransId="{012245A9-E33D-420E-B337-C87A1DDFF595}"/>
    <dgm:cxn modelId="{F518C8B1-C80C-419C-B87D-1D7D637E3136}" type="presOf" srcId="{FA3A906E-45DD-408F-B22B-56BD3AFF3FBB}" destId="{4313B4AF-0A00-4071-B021-5C95AF2DE962}" srcOrd="0" destOrd="0" presId="urn:microsoft.com/office/officeart/2005/8/layout/process1"/>
    <dgm:cxn modelId="{71EF18B5-784B-49F4-9CE0-88712A1F1C1A}" type="presOf" srcId="{DD27E346-A5FC-4FC9-9E66-1225F25EF3FF}" destId="{90B896A4-9B61-42AF-9C96-6471A8B0F912}" srcOrd="0" destOrd="0" presId="urn:microsoft.com/office/officeart/2005/8/layout/process1"/>
    <dgm:cxn modelId="{08064B5C-9D3B-4660-8CC6-4A06F968F1C4}" type="presOf" srcId="{110DB969-4ED2-4A6A-88FE-0DFF8C468265}" destId="{B2ADE313-80E6-46F1-A5BB-3B4E041DEC80}" srcOrd="0" destOrd="0" presId="urn:microsoft.com/office/officeart/2005/8/layout/process1"/>
    <dgm:cxn modelId="{1E988351-ABBB-40AB-97CE-547C8586A335}" srcId="{513F25F8-C23D-49AC-91C8-272D8752D6F8}" destId="{10141751-DBCF-47FB-8D6D-58C86B8B17A3}" srcOrd="3" destOrd="0" parTransId="{18B73BD1-4AC0-42C6-ABE8-41BEACE191A1}" sibTransId="{20977BB8-817A-43D1-9069-17F26E5B92EC}"/>
    <dgm:cxn modelId="{99CC8827-C5D8-4530-83E4-7A6AE2F2165E}" srcId="{513F25F8-C23D-49AC-91C8-272D8752D6F8}" destId="{EDF1F874-F001-45CC-A029-6716C21AA3AA}" srcOrd="4" destOrd="0" parTransId="{7F0ACF37-B901-4CD5-A4D6-8DA2C1031076}" sibTransId="{3FD5A588-AA72-49F9-8FD0-B4685DB649BA}"/>
    <dgm:cxn modelId="{E5C7E976-94A1-4A86-A509-24B79E9010BF}" type="presOf" srcId="{DD27E346-A5FC-4FC9-9E66-1225F25EF3FF}" destId="{F3268480-7451-4FBA-B483-43B716583909}" srcOrd="1" destOrd="0" presId="urn:microsoft.com/office/officeart/2005/8/layout/process1"/>
    <dgm:cxn modelId="{1504547C-4C18-41F3-BE20-82D93A4C3CD7}" type="presOf" srcId="{EDF1F874-F001-45CC-A029-6716C21AA3AA}" destId="{5E0B94D2-C43D-43CE-B378-A4263D31E1FE}" srcOrd="0" destOrd="0" presId="urn:microsoft.com/office/officeart/2005/8/layout/process1"/>
    <dgm:cxn modelId="{DEE1613F-5E3C-4F1F-8BEA-91C187FD7F1F}" type="presOf" srcId="{20977BB8-817A-43D1-9069-17F26E5B92EC}" destId="{E97C5981-5BBA-48D9-89CE-85B8EACC8B5F}" srcOrd="1" destOrd="0" presId="urn:microsoft.com/office/officeart/2005/8/layout/process1"/>
    <dgm:cxn modelId="{C6322442-5296-407A-8B0D-5C347F6F6A61}" type="presOf" srcId="{012245A9-E33D-420E-B337-C87A1DDFF595}" destId="{47A485D7-28DC-4D91-8889-E8DF1B7944C6}" srcOrd="1" destOrd="0" presId="urn:microsoft.com/office/officeart/2005/8/layout/process1"/>
    <dgm:cxn modelId="{656F4C27-74FC-48D3-A0EE-66507B555B7F}" type="presOf" srcId="{012245A9-E33D-420E-B337-C87A1DDFF595}" destId="{26A6B725-E340-45EB-A2B7-5057EEACCF8D}" srcOrd="0" destOrd="0" presId="urn:microsoft.com/office/officeart/2005/8/layout/process1"/>
    <dgm:cxn modelId="{9130B057-194F-45ED-894F-4D580C0DC6F5}" type="presOf" srcId="{513F25F8-C23D-49AC-91C8-272D8752D6F8}" destId="{E0C84C85-3589-4123-9EB1-B1E7B7CB4AD6}" srcOrd="0" destOrd="0" presId="urn:microsoft.com/office/officeart/2005/8/layout/process1"/>
    <dgm:cxn modelId="{36F60232-EDAE-44FF-9DCA-7A133D98D23A}" type="presOf" srcId="{20977BB8-817A-43D1-9069-17F26E5B92EC}" destId="{0EBE87A4-7778-4E20-A1A1-6D3C11CCDA3C}" srcOrd="0" destOrd="0" presId="urn:microsoft.com/office/officeart/2005/8/layout/process1"/>
    <dgm:cxn modelId="{D0C26F63-E8FD-4BC5-9E43-DD20B9793C26}" srcId="{513F25F8-C23D-49AC-91C8-272D8752D6F8}" destId="{FA3A906E-45DD-408F-B22B-56BD3AFF3FBB}" srcOrd="2" destOrd="0" parTransId="{3CD5E3F7-E366-43FF-BDC3-D83252FE6199}" sibTransId="{DD27E346-A5FC-4FC9-9E66-1225F25EF3FF}"/>
    <dgm:cxn modelId="{C01F1227-5D91-497A-AFCB-331361A5B154}" srcId="{513F25F8-C23D-49AC-91C8-272D8752D6F8}" destId="{F465D28E-0D77-43B5-BCDE-74D1DC408F22}" srcOrd="1" destOrd="0" parTransId="{C72850A0-1630-4486-B1E0-AD966F19BE5F}" sibTransId="{4AE5BD2A-846E-406B-9BEA-517EAAEC7EF7}"/>
    <dgm:cxn modelId="{8964DD46-7E86-4825-B508-A7960BAE9CEE}" type="presOf" srcId="{4AE5BD2A-846E-406B-9BEA-517EAAEC7EF7}" destId="{B8C529C3-031A-4EA2-ACC1-CB6A8CA5A36C}" srcOrd="0" destOrd="0" presId="urn:microsoft.com/office/officeart/2005/8/layout/process1"/>
    <dgm:cxn modelId="{AB776A8D-53A3-4AA8-8533-E36A8D8607D3}" type="presParOf" srcId="{E0C84C85-3589-4123-9EB1-B1E7B7CB4AD6}" destId="{B2ADE313-80E6-46F1-A5BB-3B4E041DEC80}" srcOrd="0" destOrd="0" presId="urn:microsoft.com/office/officeart/2005/8/layout/process1"/>
    <dgm:cxn modelId="{B33DFBE0-C6B9-4524-9D58-FFA2E5C49392}" type="presParOf" srcId="{E0C84C85-3589-4123-9EB1-B1E7B7CB4AD6}" destId="{26A6B725-E340-45EB-A2B7-5057EEACCF8D}" srcOrd="1" destOrd="0" presId="urn:microsoft.com/office/officeart/2005/8/layout/process1"/>
    <dgm:cxn modelId="{3CF5D915-9038-42AE-8410-7CA98E8F45DE}" type="presParOf" srcId="{26A6B725-E340-45EB-A2B7-5057EEACCF8D}" destId="{47A485D7-28DC-4D91-8889-E8DF1B7944C6}" srcOrd="0" destOrd="0" presId="urn:microsoft.com/office/officeart/2005/8/layout/process1"/>
    <dgm:cxn modelId="{39CE26F6-FD03-4D71-9B2F-A1EF7156BE01}" type="presParOf" srcId="{E0C84C85-3589-4123-9EB1-B1E7B7CB4AD6}" destId="{FAB7E348-84F0-42D1-B2E8-6DD04A724922}" srcOrd="2" destOrd="0" presId="urn:microsoft.com/office/officeart/2005/8/layout/process1"/>
    <dgm:cxn modelId="{37064420-715F-4A1D-B296-E51C74A4C2B8}" type="presParOf" srcId="{E0C84C85-3589-4123-9EB1-B1E7B7CB4AD6}" destId="{B8C529C3-031A-4EA2-ACC1-CB6A8CA5A36C}" srcOrd="3" destOrd="0" presId="urn:microsoft.com/office/officeart/2005/8/layout/process1"/>
    <dgm:cxn modelId="{B4D6FAED-5281-4737-97E9-01AE99B7143A}" type="presParOf" srcId="{B8C529C3-031A-4EA2-ACC1-CB6A8CA5A36C}" destId="{AAA54F80-2385-4CA6-A246-70B7521D9D2A}" srcOrd="0" destOrd="0" presId="urn:microsoft.com/office/officeart/2005/8/layout/process1"/>
    <dgm:cxn modelId="{A76124D1-76A0-459D-8348-FFEDDCE113DC}" type="presParOf" srcId="{E0C84C85-3589-4123-9EB1-B1E7B7CB4AD6}" destId="{4313B4AF-0A00-4071-B021-5C95AF2DE962}" srcOrd="4" destOrd="0" presId="urn:microsoft.com/office/officeart/2005/8/layout/process1"/>
    <dgm:cxn modelId="{6BF8186A-B2B6-4C4A-AFE4-F48313F6FC0D}" type="presParOf" srcId="{E0C84C85-3589-4123-9EB1-B1E7B7CB4AD6}" destId="{90B896A4-9B61-42AF-9C96-6471A8B0F912}" srcOrd="5" destOrd="0" presId="urn:microsoft.com/office/officeart/2005/8/layout/process1"/>
    <dgm:cxn modelId="{B495E949-133B-4E2C-86C8-E48873851FA5}" type="presParOf" srcId="{90B896A4-9B61-42AF-9C96-6471A8B0F912}" destId="{F3268480-7451-4FBA-B483-43B716583909}" srcOrd="0" destOrd="0" presId="urn:microsoft.com/office/officeart/2005/8/layout/process1"/>
    <dgm:cxn modelId="{25346FB9-41A3-480E-AB1A-F3640D570C38}" type="presParOf" srcId="{E0C84C85-3589-4123-9EB1-B1E7B7CB4AD6}" destId="{EED96863-216B-4D40-B33F-8D7E62166E8F}" srcOrd="6" destOrd="0" presId="urn:microsoft.com/office/officeart/2005/8/layout/process1"/>
    <dgm:cxn modelId="{1A18F529-3F97-4B6F-85C9-E03C1CD2421D}" type="presParOf" srcId="{E0C84C85-3589-4123-9EB1-B1E7B7CB4AD6}" destId="{0EBE87A4-7778-4E20-A1A1-6D3C11CCDA3C}" srcOrd="7" destOrd="0" presId="urn:microsoft.com/office/officeart/2005/8/layout/process1"/>
    <dgm:cxn modelId="{E6385025-7797-437C-B8E7-656487E5F82D}" type="presParOf" srcId="{0EBE87A4-7778-4E20-A1A1-6D3C11CCDA3C}" destId="{E97C5981-5BBA-48D9-89CE-85B8EACC8B5F}" srcOrd="0" destOrd="0" presId="urn:microsoft.com/office/officeart/2005/8/layout/process1"/>
    <dgm:cxn modelId="{EC85A1BD-A9F2-4658-B64F-5289D34E080B}" type="presParOf" srcId="{E0C84C85-3589-4123-9EB1-B1E7B7CB4AD6}" destId="{5E0B94D2-C43D-43CE-B378-A4263D31E1FE}" srcOrd="8"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3F25F8-C23D-49AC-91C8-272D8752D6F8}" type="doc">
      <dgm:prSet loTypeId="urn:microsoft.com/office/officeart/2005/8/layout/process1" loCatId="process" qsTypeId="urn:microsoft.com/office/officeart/2005/8/quickstyle/simple1" qsCatId="simple" csTypeId="urn:microsoft.com/office/officeart/2005/8/colors/accent1_1" csCatId="accent1" phldr="1"/>
      <dgm:spPr/>
    </dgm:pt>
    <dgm:pt modelId="{110DB969-4ED2-4A6A-88FE-0DFF8C468265}">
      <dgm:prSet phldrT="[Text]"/>
      <dgm:spPr/>
      <dgm:t>
        <a:bodyPr/>
        <a:lstStyle/>
        <a:p>
          <a:r>
            <a:rPr lang="en-US" dirty="0"/>
            <a:t>Step 1:</a:t>
          </a:r>
        </a:p>
        <a:p>
          <a:r>
            <a:rPr lang="en-US" dirty="0"/>
            <a:t>Determine needs</a:t>
          </a:r>
        </a:p>
      </dgm:t>
    </dgm:pt>
    <dgm:pt modelId="{75BE613E-8FBD-4B18-90F0-84B7FA3C46FB}" type="parTrans" cxnId="{7B407755-6E65-425E-AB79-04F4ACBDBAB3}">
      <dgm:prSet/>
      <dgm:spPr/>
      <dgm:t>
        <a:bodyPr/>
        <a:lstStyle/>
        <a:p>
          <a:endParaRPr lang="en-US"/>
        </a:p>
      </dgm:t>
    </dgm:pt>
    <dgm:pt modelId="{012245A9-E33D-420E-B337-C87A1DDFF595}" type="sibTrans" cxnId="{7B407755-6E65-425E-AB79-04F4ACBDBAB3}">
      <dgm:prSet/>
      <dgm:spPr/>
      <dgm:t>
        <a:bodyPr/>
        <a:lstStyle/>
        <a:p>
          <a:endParaRPr lang="en-US" dirty="0"/>
        </a:p>
      </dgm:t>
    </dgm:pt>
    <dgm:pt modelId="{F465D28E-0D77-43B5-BCDE-74D1DC408F22}">
      <dgm:prSet phldrT="[Text]"/>
      <dgm:spPr>
        <a:solidFill>
          <a:srgbClr val="FFFF00"/>
        </a:solidFill>
      </dgm:spPr>
      <dgm:t>
        <a:bodyPr/>
        <a:lstStyle/>
        <a:p>
          <a:r>
            <a:rPr lang="en-US" dirty="0"/>
            <a:t>Step 2:</a:t>
          </a:r>
        </a:p>
        <a:p>
          <a:r>
            <a:rPr lang="en-US" dirty="0"/>
            <a:t>Create specific learning goals based on </a:t>
          </a:r>
          <a:r>
            <a:rPr lang="en-US" dirty="0" smtClean="0"/>
            <a:t>pre-assessment</a:t>
          </a:r>
          <a:endParaRPr lang="en-US" dirty="0"/>
        </a:p>
      </dgm:t>
    </dgm:pt>
    <dgm:pt modelId="{C72850A0-1630-4486-B1E0-AD966F19BE5F}" type="parTrans" cxnId="{C01F1227-5D91-497A-AFCB-331361A5B154}">
      <dgm:prSet/>
      <dgm:spPr/>
      <dgm:t>
        <a:bodyPr/>
        <a:lstStyle/>
        <a:p>
          <a:endParaRPr lang="en-US"/>
        </a:p>
      </dgm:t>
    </dgm:pt>
    <dgm:pt modelId="{4AE5BD2A-846E-406B-9BEA-517EAAEC7EF7}" type="sibTrans" cxnId="{C01F1227-5D91-497A-AFCB-331361A5B154}">
      <dgm:prSet/>
      <dgm:spPr/>
      <dgm:t>
        <a:bodyPr/>
        <a:lstStyle/>
        <a:p>
          <a:endParaRPr lang="en-US" dirty="0"/>
        </a:p>
      </dgm:t>
    </dgm:pt>
    <dgm:pt modelId="{FA3A906E-45DD-408F-B22B-56BD3AFF3FBB}">
      <dgm:prSet phldrT="[Text]"/>
      <dgm:spPr/>
      <dgm:t>
        <a:bodyPr/>
        <a:lstStyle/>
        <a:p>
          <a:r>
            <a:rPr lang="en-US" dirty="0"/>
            <a:t>Step 3:</a:t>
          </a:r>
        </a:p>
        <a:p>
          <a:r>
            <a:rPr lang="en-US" dirty="0"/>
            <a:t>Create and implement teaching and learning strategies</a:t>
          </a:r>
        </a:p>
      </dgm:t>
    </dgm:pt>
    <dgm:pt modelId="{3CD5E3F7-E366-43FF-BDC3-D83252FE6199}" type="parTrans" cxnId="{D0C26F63-E8FD-4BC5-9E43-DD20B9793C26}">
      <dgm:prSet/>
      <dgm:spPr/>
      <dgm:t>
        <a:bodyPr/>
        <a:lstStyle/>
        <a:p>
          <a:endParaRPr lang="en-US"/>
        </a:p>
      </dgm:t>
    </dgm:pt>
    <dgm:pt modelId="{DD27E346-A5FC-4FC9-9E66-1225F25EF3FF}" type="sibTrans" cxnId="{D0C26F63-E8FD-4BC5-9E43-DD20B9793C26}">
      <dgm:prSet/>
      <dgm:spPr>
        <a:noFill/>
      </dgm:spPr>
      <dgm:t>
        <a:bodyPr/>
        <a:lstStyle/>
        <a:p>
          <a:endParaRPr lang="en-US" dirty="0"/>
        </a:p>
      </dgm:t>
    </dgm:pt>
    <dgm:pt modelId="{10141751-DBCF-47FB-8D6D-58C86B8B17A3}">
      <dgm:prSet phldrT="[Text]"/>
      <dgm:spPr/>
      <dgm:t>
        <a:bodyPr/>
        <a:lstStyle/>
        <a:p>
          <a:r>
            <a:rPr lang="en-US" dirty="0"/>
            <a:t>Step 4:</a:t>
          </a:r>
        </a:p>
        <a:p>
          <a:r>
            <a:rPr lang="en-US" dirty="0"/>
            <a:t>Monitor student progress through ongoing formative assessment</a:t>
          </a:r>
        </a:p>
      </dgm:t>
    </dgm:pt>
    <dgm:pt modelId="{18B73BD1-4AC0-42C6-ABE8-41BEACE191A1}" type="parTrans" cxnId="{1E988351-ABBB-40AB-97CE-547C8586A335}">
      <dgm:prSet/>
      <dgm:spPr/>
      <dgm:t>
        <a:bodyPr/>
        <a:lstStyle/>
        <a:p>
          <a:endParaRPr lang="en-US"/>
        </a:p>
      </dgm:t>
    </dgm:pt>
    <dgm:pt modelId="{20977BB8-817A-43D1-9069-17F26E5B92EC}" type="sibTrans" cxnId="{1E988351-ABBB-40AB-97CE-547C8586A335}">
      <dgm:prSet/>
      <dgm:spPr/>
      <dgm:t>
        <a:bodyPr/>
        <a:lstStyle/>
        <a:p>
          <a:endParaRPr lang="en-US" dirty="0"/>
        </a:p>
      </dgm:t>
    </dgm:pt>
    <dgm:pt modelId="{EDF1F874-F001-45CC-A029-6716C21AA3AA}">
      <dgm:prSet phldrT="[Text]"/>
      <dgm:spPr/>
      <dgm:t>
        <a:bodyPr/>
        <a:lstStyle/>
        <a:p>
          <a:r>
            <a:rPr lang="en-US" dirty="0"/>
            <a:t>Step 5:</a:t>
          </a:r>
        </a:p>
        <a:p>
          <a:r>
            <a:rPr lang="en-US" dirty="0"/>
            <a:t>Determine </a:t>
          </a:r>
          <a:r>
            <a:rPr lang="en-US" dirty="0" smtClean="0"/>
            <a:t>whether students </a:t>
          </a:r>
          <a:r>
            <a:rPr lang="en-US" dirty="0"/>
            <a:t>achieved the goals</a:t>
          </a:r>
        </a:p>
      </dgm:t>
    </dgm:pt>
    <dgm:pt modelId="{7F0ACF37-B901-4CD5-A4D6-8DA2C1031076}" type="parTrans" cxnId="{99CC8827-C5D8-4530-83E4-7A6AE2F2165E}">
      <dgm:prSet/>
      <dgm:spPr/>
      <dgm:t>
        <a:bodyPr/>
        <a:lstStyle/>
        <a:p>
          <a:endParaRPr lang="en-US"/>
        </a:p>
      </dgm:t>
    </dgm:pt>
    <dgm:pt modelId="{3FD5A588-AA72-49F9-8FD0-B4685DB649BA}" type="sibTrans" cxnId="{99CC8827-C5D8-4530-83E4-7A6AE2F2165E}">
      <dgm:prSet/>
      <dgm:spPr/>
      <dgm:t>
        <a:bodyPr/>
        <a:lstStyle/>
        <a:p>
          <a:endParaRPr lang="en-US"/>
        </a:p>
      </dgm:t>
    </dgm:pt>
    <dgm:pt modelId="{E0C84C85-3589-4123-9EB1-B1E7B7CB4AD6}" type="pres">
      <dgm:prSet presAssocID="{513F25F8-C23D-49AC-91C8-272D8752D6F8}" presName="Name0" presStyleCnt="0">
        <dgm:presLayoutVars>
          <dgm:dir/>
          <dgm:resizeHandles val="exact"/>
        </dgm:presLayoutVars>
      </dgm:prSet>
      <dgm:spPr/>
    </dgm:pt>
    <dgm:pt modelId="{B2ADE313-80E6-46F1-A5BB-3B4E041DEC80}" type="pres">
      <dgm:prSet presAssocID="{110DB969-4ED2-4A6A-88FE-0DFF8C468265}" presName="node" presStyleLbl="node1" presStyleIdx="0" presStyleCnt="5">
        <dgm:presLayoutVars>
          <dgm:bulletEnabled val="1"/>
        </dgm:presLayoutVars>
      </dgm:prSet>
      <dgm:spPr/>
      <dgm:t>
        <a:bodyPr/>
        <a:lstStyle/>
        <a:p>
          <a:endParaRPr lang="en-US"/>
        </a:p>
      </dgm:t>
    </dgm:pt>
    <dgm:pt modelId="{26A6B725-E340-45EB-A2B7-5057EEACCF8D}" type="pres">
      <dgm:prSet presAssocID="{012245A9-E33D-420E-B337-C87A1DDFF595}" presName="sibTrans" presStyleLbl="sibTrans2D1" presStyleIdx="0" presStyleCnt="4"/>
      <dgm:spPr/>
      <dgm:t>
        <a:bodyPr/>
        <a:lstStyle/>
        <a:p>
          <a:endParaRPr lang="en-US"/>
        </a:p>
      </dgm:t>
    </dgm:pt>
    <dgm:pt modelId="{47A485D7-28DC-4D91-8889-E8DF1B7944C6}" type="pres">
      <dgm:prSet presAssocID="{012245A9-E33D-420E-B337-C87A1DDFF595}" presName="connectorText" presStyleLbl="sibTrans2D1" presStyleIdx="0" presStyleCnt="4"/>
      <dgm:spPr/>
      <dgm:t>
        <a:bodyPr/>
        <a:lstStyle/>
        <a:p>
          <a:endParaRPr lang="en-US"/>
        </a:p>
      </dgm:t>
    </dgm:pt>
    <dgm:pt modelId="{FAB7E348-84F0-42D1-B2E8-6DD04A724922}" type="pres">
      <dgm:prSet presAssocID="{F465D28E-0D77-43B5-BCDE-74D1DC408F22}" presName="node" presStyleLbl="node1" presStyleIdx="1" presStyleCnt="5">
        <dgm:presLayoutVars>
          <dgm:bulletEnabled val="1"/>
        </dgm:presLayoutVars>
      </dgm:prSet>
      <dgm:spPr/>
      <dgm:t>
        <a:bodyPr/>
        <a:lstStyle/>
        <a:p>
          <a:endParaRPr lang="en-US"/>
        </a:p>
      </dgm:t>
    </dgm:pt>
    <dgm:pt modelId="{B8C529C3-031A-4EA2-ACC1-CB6A8CA5A36C}" type="pres">
      <dgm:prSet presAssocID="{4AE5BD2A-846E-406B-9BEA-517EAAEC7EF7}" presName="sibTrans" presStyleLbl="sibTrans2D1" presStyleIdx="1" presStyleCnt="4"/>
      <dgm:spPr/>
      <dgm:t>
        <a:bodyPr/>
        <a:lstStyle/>
        <a:p>
          <a:endParaRPr lang="en-US"/>
        </a:p>
      </dgm:t>
    </dgm:pt>
    <dgm:pt modelId="{AAA54F80-2385-4CA6-A246-70B7521D9D2A}" type="pres">
      <dgm:prSet presAssocID="{4AE5BD2A-846E-406B-9BEA-517EAAEC7EF7}" presName="connectorText" presStyleLbl="sibTrans2D1" presStyleIdx="1" presStyleCnt="4"/>
      <dgm:spPr/>
      <dgm:t>
        <a:bodyPr/>
        <a:lstStyle/>
        <a:p>
          <a:endParaRPr lang="en-US"/>
        </a:p>
      </dgm:t>
    </dgm:pt>
    <dgm:pt modelId="{4313B4AF-0A00-4071-B021-5C95AF2DE962}" type="pres">
      <dgm:prSet presAssocID="{FA3A906E-45DD-408F-B22B-56BD3AFF3FBB}" presName="node" presStyleLbl="node1" presStyleIdx="2" presStyleCnt="5">
        <dgm:presLayoutVars>
          <dgm:bulletEnabled val="1"/>
        </dgm:presLayoutVars>
      </dgm:prSet>
      <dgm:spPr/>
      <dgm:t>
        <a:bodyPr/>
        <a:lstStyle/>
        <a:p>
          <a:endParaRPr lang="en-US"/>
        </a:p>
      </dgm:t>
    </dgm:pt>
    <dgm:pt modelId="{90B896A4-9B61-42AF-9C96-6471A8B0F912}" type="pres">
      <dgm:prSet presAssocID="{DD27E346-A5FC-4FC9-9E66-1225F25EF3FF}" presName="sibTrans" presStyleLbl="sibTrans2D1" presStyleIdx="2" presStyleCnt="4"/>
      <dgm:spPr/>
      <dgm:t>
        <a:bodyPr/>
        <a:lstStyle/>
        <a:p>
          <a:endParaRPr lang="en-US"/>
        </a:p>
      </dgm:t>
    </dgm:pt>
    <dgm:pt modelId="{F3268480-7451-4FBA-B483-43B716583909}" type="pres">
      <dgm:prSet presAssocID="{DD27E346-A5FC-4FC9-9E66-1225F25EF3FF}" presName="connectorText" presStyleLbl="sibTrans2D1" presStyleIdx="2" presStyleCnt="4"/>
      <dgm:spPr/>
      <dgm:t>
        <a:bodyPr/>
        <a:lstStyle/>
        <a:p>
          <a:endParaRPr lang="en-US"/>
        </a:p>
      </dgm:t>
    </dgm:pt>
    <dgm:pt modelId="{EED96863-216B-4D40-B33F-8D7E62166E8F}" type="pres">
      <dgm:prSet presAssocID="{10141751-DBCF-47FB-8D6D-58C86B8B17A3}" presName="node" presStyleLbl="node1" presStyleIdx="3" presStyleCnt="5">
        <dgm:presLayoutVars>
          <dgm:bulletEnabled val="1"/>
        </dgm:presLayoutVars>
      </dgm:prSet>
      <dgm:spPr/>
      <dgm:t>
        <a:bodyPr/>
        <a:lstStyle/>
        <a:p>
          <a:endParaRPr lang="en-US"/>
        </a:p>
      </dgm:t>
    </dgm:pt>
    <dgm:pt modelId="{0EBE87A4-7778-4E20-A1A1-6D3C11CCDA3C}" type="pres">
      <dgm:prSet presAssocID="{20977BB8-817A-43D1-9069-17F26E5B92EC}" presName="sibTrans" presStyleLbl="sibTrans2D1" presStyleIdx="3" presStyleCnt="4"/>
      <dgm:spPr/>
      <dgm:t>
        <a:bodyPr/>
        <a:lstStyle/>
        <a:p>
          <a:endParaRPr lang="en-US"/>
        </a:p>
      </dgm:t>
    </dgm:pt>
    <dgm:pt modelId="{E97C5981-5BBA-48D9-89CE-85B8EACC8B5F}" type="pres">
      <dgm:prSet presAssocID="{20977BB8-817A-43D1-9069-17F26E5B92EC}" presName="connectorText" presStyleLbl="sibTrans2D1" presStyleIdx="3" presStyleCnt="4"/>
      <dgm:spPr/>
      <dgm:t>
        <a:bodyPr/>
        <a:lstStyle/>
        <a:p>
          <a:endParaRPr lang="en-US"/>
        </a:p>
      </dgm:t>
    </dgm:pt>
    <dgm:pt modelId="{5E0B94D2-C43D-43CE-B378-A4263D31E1FE}" type="pres">
      <dgm:prSet presAssocID="{EDF1F874-F001-45CC-A029-6716C21AA3AA}" presName="node" presStyleLbl="node1" presStyleIdx="4" presStyleCnt="5">
        <dgm:presLayoutVars>
          <dgm:bulletEnabled val="1"/>
        </dgm:presLayoutVars>
      </dgm:prSet>
      <dgm:spPr/>
      <dgm:t>
        <a:bodyPr/>
        <a:lstStyle/>
        <a:p>
          <a:endParaRPr lang="en-US"/>
        </a:p>
      </dgm:t>
    </dgm:pt>
  </dgm:ptLst>
  <dgm:cxnLst>
    <dgm:cxn modelId="{915141A6-FB40-4FB7-94CB-66A3DFC16D5E}" type="presOf" srcId="{FA3A906E-45DD-408F-B22B-56BD3AFF3FBB}" destId="{4313B4AF-0A00-4071-B021-5C95AF2DE962}" srcOrd="0" destOrd="0" presId="urn:microsoft.com/office/officeart/2005/8/layout/process1"/>
    <dgm:cxn modelId="{7B407755-6E65-425E-AB79-04F4ACBDBAB3}" srcId="{513F25F8-C23D-49AC-91C8-272D8752D6F8}" destId="{110DB969-4ED2-4A6A-88FE-0DFF8C468265}" srcOrd="0" destOrd="0" parTransId="{75BE613E-8FBD-4B18-90F0-84B7FA3C46FB}" sibTransId="{012245A9-E33D-420E-B337-C87A1DDFF595}"/>
    <dgm:cxn modelId="{480CFC10-583D-46E7-AACF-762A3FAFEA37}" type="presOf" srcId="{DD27E346-A5FC-4FC9-9E66-1225F25EF3FF}" destId="{F3268480-7451-4FBA-B483-43B716583909}" srcOrd="1" destOrd="0" presId="urn:microsoft.com/office/officeart/2005/8/layout/process1"/>
    <dgm:cxn modelId="{15E7A22F-C90E-45D1-B34A-6FB52866ECB9}" type="presOf" srcId="{20977BB8-817A-43D1-9069-17F26E5B92EC}" destId="{E97C5981-5BBA-48D9-89CE-85B8EACC8B5F}" srcOrd="1" destOrd="0" presId="urn:microsoft.com/office/officeart/2005/8/layout/process1"/>
    <dgm:cxn modelId="{AE4A01BE-68C9-4C64-BBC6-7C9D938BB9AD}" type="presOf" srcId="{110DB969-4ED2-4A6A-88FE-0DFF8C468265}" destId="{B2ADE313-80E6-46F1-A5BB-3B4E041DEC80}" srcOrd="0" destOrd="0" presId="urn:microsoft.com/office/officeart/2005/8/layout/process1"/>
    <dgm:cxn modelId="{A292E80F-AE43-4080-A465-3CFE5D0D477E}" type="presOf" srcId="{012245A9-E33D-420E-B337-C87A1DDFF595}" destId="{26A6B725-E340-45EB-A2B7-5057EEACCF8D}" srcOrd="0" destOrd="0" presId="urn:microsoft.com/office/officeart/2005/8/layout/process1"/>
    <dgm:cxn modelId="{3131645E-EB3F-4EA5-B37C-9F26736CC787}" type="presOf" srcId="{DD27E346-A5FC-4FC9-9E66-1225F25EF3FF}" destId="{90B896A4-9B61-42AF-9C96-6471A8B0F912}" srcOrd="0" destOrd="0" presId="urn:microsoft.com/office/officeart/2005/8/layout/process1"/>
    <dgm:cxn modelId="{1E988351-ABBB-40AB-97CE-547C8586A335}" srcId="{513F25F8-C23D-49AC-91C8-272D8752D6F8}" destId="{10141751-DBCF-47FB-8D6D-58C86B8B17A3}" srcOrd="3" destOrd="0" parTransId="{18B73BD1-4AC0-42C6-ABE8-41BEACE191A1}" sibTransId="{20977BB8-817A-43D1-9069-17F26E5B92EC}"/>
    <dgm:cxn modelId="{E684FB3B-827F-481C-AB9B-EFE35CE62B8D}" type="presOf" srcId="{4AE5BD2A-846E-406B-9BEA-517EAAEC7EF7}" destId="{B8C529C3-031A-4EA2-ACC1-CB6A8CA5A36C}" srcOrd="0" destOrd="0" presId="urn:microsoft.com/office/officeart/2005/8/layout/process1"/>
    <dgm:cxn modelId="{B57D3BB8-D268-407C-BDF8-15B76F8AC4D2}" type="presOf" srcId="{10141751-DBCF-47FB-8D6D-58C86B8B17A3}" destId="{EED96863-216B-4D40-B33F-8D7E62166E8F}" srcOrd="0" destOrd="0" presId="urn:microsoft.com/office/officeart/2005/8/layout/process1"/>
    <dgm:cxn modelId="{99CC8827-C5D8-4530-83E4-7A6AE2F2165E}" srcId="{513F25F8-C23D-49AC-91C8-272D8752D6F8}" destId="{EDF1F874-F001-45CC-A029-6716C21AA3AA}" srcOrd="4" destOrd="0" parTransId="{7F0ACF37-B901-4CD5-A4D6-8DA2C1031076}" sibTransId="{3FD5A588-AA72-49F9-8FD0-B4685DB649BA}"/>
    <dgm:cxn modelId="{00C3D299-3398-4465-A6CE-10791A348E05}" type="presOf" srcId="{012245A9-E33D-420E-B337-C87A1DDFF595}" destId="{47A485D7-28DC-4D91-8889-E8DF1B7944C6}" srcOrd="1" destOrd="0" presId="urn:microsoft.com/office/officeart/2005/8/layout/process1"/>
    <dgm:cxn modelId="{27CDDB7A-AFD0-44DD-ABA7-765F1843CDC3}" type="presOf" srcId="{EDF1F874-F001-45CC-A029-6716C21AA3AA}" destId="{5E0B94D2-C43D-43CE-B378-A4263D31E1FE}" srcOrd="0" destOrd="0" presId="urn:microsoft.com/office/officeart/2005/8/layout/process1"/>
    <dgm:cxn modelId="{116CB356-55AB-4E55-A857-A9CEF44FC14B}" type="presOf" srcId="{20977BB8-817A-43D1-9069-17F26E5B92EC}" destId="{0EBE87A4-7778-4E20-A1A1-6D3C11CCDA3C}" srcOrd="0" destOrd="0" presId="urn:microsoft.com/office/officeart/2005/8/layout/process1"/>
    <dgm:cxn modelId="{D0C26F63-E8FD-4BC5-9E43-DD20B9793C26}" srcId="{513F25F8-C23D-49AC-91C8-272D8752D6F8}" destId="{FA3A906E-45DD-408F-B22B-56BD3AFF3FBB}" srcOrd="2" destOrd="0" parTransId="{3CD5E3F7-E366-43FF-BDC3-D83252FE6199}" sibTransId="{DD27E346-A5FC-4FC9-9E66-1225F25EF3FF}"/>
    <dgm:cxn modelId="{7F13AF33-86C2-4121-AA96-1BC662498AD9}" type="presOf" srcId="{F465D28E-0D77-43B5-BCDE-74D1DC408F22}" destId="{FAB7E348-84F0-42D1-B2E8-6DD04A724922}" srcOrd="0" destOrd="0" presId="urn:microsoft.com/office/officeart/2005/8/layout/process1"/>
    <dgm:cxn modelId="{7ED48039-09F3-45EC-A3EA-17B36580AFA2}" type="presOf" srcId="{513F25F8-C23D-49AC-91C8-272D8752D6F8}" destId="{E0C84C85-3589-4123-9EB1-B1E7B7CB4AD6}" srcOrd="0" destOrd="0" presId="urn:microsoft.com/office/officeart/2005/8/layout/process1"/>
    <dgm:cxn modelId="{C01F1227-5D91-497A-AFCB-331361A5B154}" srcId="{513F25F8-C23D-49AC-91C8-272D8752D6F8}" destId="{F465D28E-0D77-43B5-BCDE-74D1DC408F22}" srcOrd="1" destOrd="0" parTransId="{C72850A0-1630-4486-B1E0-AD966F19BE5F}" sibTransId="{4AE5BD2A-846E-406B-9BEA-517EAAEC7EF7}"/>
    <dgm:cxn modelId="{1A2D984F-A00C-47DF-8611-29407418F309}" type="presOf" srcId="{4AE5BD2A-846E-406B-9BEA-517EAAEC7EF7}" destId="{AAA54F80-2385-4CA6-A246-70B7521D9D2A}" srcOrd="1" destOrd="0" presId="urn:microsoft.com/office/officeart/2005/8/layout/process1"/>
    <dgm:cxn modelId="{DB6790E2-48BC-4B58-A90E-B525D8FE531F}" type="presParOf" srcId="{E0C84C85-3589-4123-9EB1-B1E7B7CB4AD6}" destId="{B2ADE313-80E6-46F1-A5BB-3B4E041DEC80}" srcOrd="0" destOrd="0" presId="urn:microsoft.com/office/officeart/2005/8/layout/process1"/>
    <dgm:cxn modelId="{D708690A-B622-417F-A2B4-4BFE78130719}" type="presParOf" srcId="{E0C84C85-3589-4123-9EB1-B1E7B7CB4AD6}" destId="{26A6B725-E340-45EB-A2B7-5057EEACCF8D}" srcOrd="1" destOrd="0" presId="urn:microsoft.com/office/officeart/2005/8/layout/process1"/>
    <dgm:cxn modelId="{1E02171A-83BD-4DA3-B332-135664FA4EC9}" type="presParOf" srcId="{26A6B725-E340-45EB-A2B7-5057EEACCF8D}" destId="{47A485D7-28DC-4D91-8889-E8DF1B7944C6}" srcOrd="0" destOrd="0" presId="urn:microsoft.com/office/officeart/2005/8/layout/process1"/>
    <dgm:cxn modelId="{09D2E973-E804-4452-B3DF-05174C1622EB}" type="presParOf" srcId="{E0C84C85-3589-4123-9EB1-B1E7B7CB4AD6}" destId="{FAB7E348-84F0-42D1-B2E8-6DD04A724922}" srcOrd="2" destOrd="0" presId="urn:microsoft.com/office/officeart/2005/8/layout/process1"/>
    <dgm:cxn modelId="{86E50543-0647-41C2-B63F-3BDE5BD693C1}" type="presParOf" srcId="{E0C84C85-3589-4123-9EB1-B1E7B7CB4AD6}" destId="{B8C529C3-031A-4EA2-ACC1-CB6A8CA5A36C}" srcOrd="3" destOrd="0" presId="urn:microsoft.com/office/officeart/2005/8/layout/process1"/>
    <dgm:cxn modelId="{09CAF209-F709-4FF8-9FE1-760EF37FA37F}" type="presParOf" srcId="{B8C529C3-031A-4EA2-ACC1-CB6A8CA5A36C}" destId="{AAA54F80-2385-4CA6-A246-70B7521D9D2A}" srcOrd="0" destOrd="0" presId="urn:microsoft.com/office/officeart/2005/8/layout/process1"/>
    <dgm:cxn modelId="{F3288277-B443-4F2C-9F2A-F64A81B934CD}" type="presParOf" srcId="{E0C84C85-3589-4123-9EB1-B1E7B7CB4AD6}" destId="{4313B4AF-0A00-4071-B021-5C95AF2DE962}" srcOrd="4" destOrd="0" presId="urn:microsoft.com/office/officeart/2005/8/layout/process1"/>
    <dgm:cxn modelId="{CD9AC542-B07E-4FC0-9C0A-088C46869393}" type="presParOf" srcId="{E0C84C85-3589-4123-9EB1-B1E7B7CB4AD6}" destId="{90B896A4-9B61-42AF-9C96-6471A8B0F912}" srcOrd="5" destOrd="0" presId="urn:microsoft.com/office/officeart/2005/8/layout/process1"/>
    <dgm:cxn modelId="{FB01E31B-C518-422C-9BF5-434BC161E620}" type="presParOf" srcId="{90B896A4-9B61-42AF-9C96-6471A8B0F912}" destId="{F3268480-7451-4FBA-B483-43B716583909}" srcOrd="0" destOrd="0" presId="urn:microsoft.com/office/officeart/2005/8/layout/process1"/>
    <dgm:cxn modelId="{6712A1E8-0B2B-4D9F-8C7B-675BAB9199DC}" type="presParOf" srcId="{E0C84C85-3589-4123-9EB1-B1E7B7CB4AD6}" destId="{EED96863-216B-4D40-B33F-8D7E62166E8F}" srcOrd="6" destOrd="0" presId="urn:microsoft.com/office/officeart/2005/8/layout/process1"/>
    <dgm:cxn modelId="{1492FF23-014D-4AA1-A845-813802943748}" type="presParOf" srcId="{E0C84C85-3589-4123-9EB1-B1E7B7CB4AD6}" destId="{0EBE87A4-7778-4E20-A1A1-6D3C11CCDA3C}" srcOrd="7" destOrd="0" presId="urn:microsoft.com/office/officeart/2005/8/layout/process1"/>
    <dgm:cxn modelId="{3511018C-3BF7-4485-B80D-A2A053AA2C7A}" type="presParOf" srcId="{0EBE87A4-7778-4E20-A1A1-6D3C11CCDA3C}" destId="{E97C5981-5BBA-48D9-89CE-85B8EACC8B5F}" srcOrd="0" destOrd="0" presId="urn:microsoft.com/office/officeart/2005/8/layout/process1"/>
    <dgm:cxn modelId="{6F92B1EC-5220-4C31-925D-7FF30F0420CC}" type="presParOf" srcId="{E0C84C85-3589-4123-9EB1-B1E7B7CB4AD6}" destId="{5E0B94D2-C43D-43CE-B378-A4263D31E1FE}" srcOrd="8"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3624A15-26E6-47CA-B18D-C068D345E214}" type="doc">
      <dgm:prSet loTypeId="urn:microsoft.com/office/officeart/2005/8/layout/lProcess2" loCatId="list" qsTypeId="urn:microsoft.com/office/officeart/2005/8/quickstyle/simple1" qsCatId="simple" csTypeId="urn:microsoft.com/office/officeart/2005/8/colors/accent2_1" csCatId="accent2" phldr="1"/>
      <dgm:spPr/>
      <dgm:t>
        <a:bodyPr/>
        <a:lstStyle/>
        <a:p>
          <a:endParaRPr lang="en-US"/>
        </a:p>
      </dgm:t>
    </dgm:pt>
    <dgm:pt modelId="{90DBE26B-8E94-4A35-ADE9-B6EACBBE7EC0}">
      <dgm:prSet phldrT="[Text]"/>
      <dgm:spPr/>
      <dgm:t>
        <a:bodyPr/>
        <a:lstStyle/>
        <a:p>
          <a:r>
            <a:rPr lang="en-US" dirty="0"/>
            <a:t>S</a:t>
          </a:r>
        </a:p>
      </dgm:t>
    </dgm:pt>
    <dgm:pt modelId="{A68CC637-8B1B-49AE-8723-C791DDAC5C96}" type="parTrans" cxnId="{48878A7E-D087-4FE1-918B-DB58439B38CA}">
      <dgm:prSet/>
      <dgm:spPr/>
      <dgm:t>
        <a:bodyPr/>
        <a:lstStyle/>
        <a:p>
          <a:endParaRPr lang="en-US"/>
        </a:p>
      </dgm:t>
    </dgm:pt>
    <dgm:pt modelId="{F014E94B-FC0B-46A1-908D-38E1A2F0297E}" type="sibTrans" cxnId="{48878A7E-D087-4FE1-918B-DB58439B38CA}">
      <dgm:prSet/>
      <dgm:spPr/>
      <dgm:t>
        <a:bodyPr/>
        <a:lstStyle/>
        <a:p>
          <a:endParaRPr lang="en-US"/>
        </a:p>
      </dgm:t>
    </dgm:pt>
    <dgm:pt modelId="{4D0E1384-304C-4A30-979A-72CBA71F533D}">
      <dgm:prSet phldrT="[Text]" custT="1"/>
      <dgm:spPr/>
      <dgm:t>
        <a:bodyPr/>
        <a:lstStyle/>
        <a:p>
          <a:r>
            <a:rPr lang="en-US" sz="1100" dirty="0"/>
            <a:t>Specific- The goal </a:t>
          </a:r>
          <a:r>
            <a:rPr lang="en-US" sz="1100" dirty="0" smtClean="0"/>
            <a:t>addresses  student needs within the content.</a:t>
          </a:r>
          <a:endParaRPr lang="en-US" sz="1100" dirty="0"/>
        </a:p>
      </dgm:t>
    </dgm:pt>
    <dgm:pt modelId="{9E8DE63F-AC54-46EC-83EC-959DD4905660}" type="parTrans" cxnId="{420AF0D6-434F-497C-B29C-906F6E43358A}">
      <dgm:prSet/>
      <dgm:spPr/>
      <dgm:t>
        <a:bodyPr/>
        <a:lstStyle/>
        <a:p>
          <a:endParaRPr lang="en-US"/>
        </a:p>
      </dgm:t>
    </dgm:pt>
    <dgm:pt modelId="{FE2522EC-F1A5-407A-94B5-59D595124D3C}" type="sibTrans" cxnId="{420AF0D6-434F-497C-B29C-906F6E43358A}">
      <dgm:prSet/>
      <dgm:spPr/>
      <dgm:t>
        <a:bodyPr/>
        <a:lstStyle/>
        <a:p>
          <a:endParaRPr lang="en-US"/>
        </a:p>
      </dgm:t>
    </dgm:pt>
    <dgm:pt modelId="{6490653C-EEED-47B2-BFAC-0E1951A6F571}">
      <dgm:prSet phldrT="[Text]"/>
      <dgm:spPr/>
      <dgm:t>
        <a:bodyPr/>
        <a:lstStyle/>
        <a:p>
          <a:r>
            <a:rPr lang="en-US" dirty="0" smtClean="0"/>
            <a:t>The goal is focused on a specific area of need.</a:t>
          </a:r>
          <a:endParaRPr lang="en-US" dirty="0"/>
        </a:p>
      </dgm:t>
    </dgm:pt>
    <dgm:pt modelId="{DCE7A418-C48C-47D6-9964-84A827C01D71}" type="parTrans" cxnId="{B6865C97-0C57-4389-8CE6-B4C33256DBD9}">
      <dgm:prSet/>
      <dgm:spPr/>
      <dgm:t>
        <a:bodyPr/>
        <a:lstStyle/>
        <a:p>
          <a:endParaRPr lang="en-US"/>
        </a:p>
      </dgm:t>
    </dgm:pt>
    <dgm:pt modelId="{615E0310-ABFE-4C2C-8061-711A3408D515}" type="sibTrans" cxnId="{B6865C97-0C57-4389-8CE6-B4C33256DBD9}">
      <dgm:prSet/>
      <dgm:spPr/>
      <dgm:t>
        <a:bodyPr/>
        <a:lstStyle/>
        <a:p>
          <a:endParaRPr lang="en-US"/>
        </a:p>
      </dgm:t>
    </dgm:pt>
    <dgm:pt modelId="{5379D8CE-552B-437F-BB68-611EAA3F6B75}">
      <dgm:prSet phldrT="[Text]"/>
      <dgm:spPr/>
      <dgm:t>
        <a:bodyPr/>
        <a:lstStyle/>
        <a:p>
          <a:r>
            <a:rPr lang="en-US" dirty="0"/>
            <a:t>M</a:t>
          </a:r>
        </a:p>
      </dgm:t>
    </dgm:pt>
    <dgm:pt modelId="{667A296A-5FF6-4D06-8697-9D42FD4E54AB}" type="parTrans" cxnId="{B59862BB-69B8-4A1C-B4C2-652D3D553B5D}">
      <dgm:prSet/>
      <dgm:spPr/>
      <dgm:t>
        <a:bodyPr/>
        <a:lstStyle/>
        <a:p>
          <a:endParaRPr lang="en-US"/>
        </a:p>
      </dgm:t>
    </dgm:pt>
    <dgm:pt modelId="{0F2A9C8A-0698-4C49-BCDA-85D7D21EE546}" type="sibTrans" cxnId="{B59862BB-69B8-4A1C-B4C2-652D3D553B5D}">
      <dgm:prSet/>
      <dgm:spPr/>
      <dgm:t>
        <a:bodyPr/>
        <a:lstStyle/>
        <a:p>
          <a:endParaRPr lang="en-US"/>
        </a:p>
      </dgm:t>
    </dgm:pt>
    <dgm:pt modelId="{5675B5E7-B7E5-4FD0-9912-1D6A2EEB1923}">
      <dgm:prSet phldrT="[Text]" custT="1"/>
      <dgm:spPr/>
      <dgm:t>
        <a:bodyPr/>
        <a:lstStyle/>
        <a:p>
          <a:r>
            <a:rPr lang="en-US" sz="1100" dirty="0" smtClean="0"/>
            <a:t>Measurable- </a:t>
          </a:r>
          <a:r>
            <a:rPr lang="en-US" sz="1100" dirty="0"/>
            <a:t>An appropriate instrument or measure is selected to assess the </a:t>
          </a:r>
          <a:r>
            <a:rPr lang="en-US" sz="1100" dirty="0" smtClean="0"/>
            <a:t>goal.</a:t>
          </a:r>
          <a:endParaRPr lang="en-US" sz="1100" dirty="0"/>
        </a:p>
      </dgm:t>
    </dgm:pt>
    <dgm:pt modelId="{117A3C98-2EA9-42EF-BC32-4326EC1CEA73}" type="parTrans" cxnId="{22FB2664-9D7E-4B74-9587-6B830D49B324}">
      <dgm:prSet/>
      <dgm:spPr/>
      <dgm:t>
        <a:bodyPr/>
        <a:lstStyle/>
        <a:p>
          <a:endParaRPr lang="en-US"/>
        </a:p>
      </dgm:t>
    </dgm:pt>
    <dgm:pt modelId="{47E81B5C-137F-4925-9E11-0A4E6D443884}" type="sibTrans" cxnId="{22FB2664-9D7E-4B74-9587-6B830D49B324}">
      <dgm:prSet/>
      <dgm:spPr/>
      <dgm:t>
        <a:bodyPr/>
        <a:lstStyle/>
        <a:p>
          <a:endParaRPr lang="en-US"/>
        </a:p>
      </dgm:t>
    </dgm:pt>
    <dgm:pt modelId="{728045A7-A3BF-41DD-AD19-DFF8CCB4731F}">
      <dgm:prSet phldrT="[Text]"/>
      <dgm:spPr/>
      <dgm:t>
        <a:bodyPr/>
        <a:lstStyle/>
        <a:p>
          <a:r>
            <a:rPr lang="en-US" dirty="0"/>
            <a:t>The goal is </a:t>
          </a:r>
          <a:r>
            <a:rPr lang="en-US" b="1" dirty="0"/>
            <a:t>measurable </a:t>
          </a:r>
          <a:r>
            <a:rPr lang="en-US" dirty="0"/>
            <a:t>and </a:t>
          </a:r>
          <a:r>
            <a:rPr lang="en-US" b="1" dirty="0"/>
            <a:t>uses an appropriate instrument</a:t>
          </a:r>
          <a:r>
            <a:rPr lang="en-US" dirty="0"/>
            <a:t>.</a:t>
          </a:r>
        </a:p>
      </dgm:t>
    </dgm:pt>
    <dgm:pt modelId="{DBF61223-0DF9-4B31-B1A1-5CCA78AB6AB5}" type="parTrans" cxnId="{5AC16D49-C05B-4B91-8810-84A2DB789754}">
      <dgm:prSet/>
      <dgm:spPr/>
      <dgm:t>
        <a:bodyPr/>
        <a:lstStyle/>
        <a:p>
          <a:endParaRPr lang="en-US"/>
        </a:p>
      </dgm:t>
    </dgm:pt>
    <dgm:pt modelId="{38A7E405-1D7F-48D9-8A3D-AE8C92305DD3}" type="sibTrans" cxnId="{5AC16D49-C05B-4B91-8810-84A2DB789754}">
      <dgm:prSet/>
      <dgm:spPr/>
      <dgm:t>
        <a:bodyPr/>
        <a:lstStyle/>
        <a:p>
          <a:endParaRPr lang="en-US"/>
        </a:p>
      </dgm:t>
    </dgm:pt>
    <dgm:pt modelId="{9B1B8AD2-FE9C-477A-AF30-AB7ED45D3332}">
      <dgm:prSet phldrT="[Text]"/>
      <dgm:spPr/>
      <dgm:t>
        <a:bodyPr/>
        <a:lstStyle/>
        <a:p>
          <a:r>
            <a:rPr lang="en-US" dirty="0"/>
            <a:t>A</a:t>
          </a:r>
        </a:p>
      </dgm:t>
    </dgm:pt>
    <dgm:pt modelId="{17195745-B09D-4E7C-AA18-19628BEC42CC}" type="parTrans" cxnId="{76770806-A9F6-4FE1-9F7D-7CFBC932964D}">
      <dgm:prSet/>
      <dgm:spPr/>
      <dgm:t>
        <a:bodyPr/>
        <a:lstStyle/>
        <a:p>
          <a:endParaRPr lang="en-US"/>
        </a:p>
      </dgm:t>
    </dgm:pt>
    <dgm:pt modelId="{95B4296A-5CB2-4202-B88B-D89CD650D286}" type="sibTrans" cxnId="{76770806-A9F6-4FE1-9F7D-7CFBC932964D}">
      <dgm:prSet/>
      <dgm:spPr/>
      <dgm:t>
        <a:bodyPr/>
        <a:lstStyle/>
        <a:p>
          <a:endParaRPr lang="en-US"/>
        </a:p>
      </dgm:t>
    </dgm:pt>
    <dgm:pt modelId="{DF96D67C-7095-4A27-A620-668F7BF59B7B}">
      <dgm:prSet phldrT="[Text]" custT="1"/>
      <dgm:spPr/>
      <dgm:t>
        <a:bodyPr/>
        <a:lstStyle/>
        <a:p>
          <a:r>
            <a:rPr lang="en-US" sz="1100" dirty="0"/>
            <a:t>Appropriate- The goal is clearly related to the role and responsibilities of the </a:t>
          </a:r>
          <a:r>
            <a:rPr lang="en-US" sz="1100" dirty="0" smtClean="0"/>
            <a:t>teacher.</a:t>
          </a:r>
          <a:endParaRPr lang="en-US" sz="1100" dirty="0"/>
        </a:p>
      </dgm:t>
    </dgm:pt>
    <dgm:pt modelId="{FEBACC2F-EEF5-4F07-8B14-2E22A1C615A5}" type="parTrans" cxnId="{7C2A6A0F-E48D-440F-A546-B266269E2474}">
      <dgm:prSet/>
      <dgm:spPr/>
      <dgm:t>
        <a:bodyPr/>
        <a:lstStyle/>
        <a:p>
          <a:endParaRPr lang="en-US"/>
        </a:p>
      </dgm:t>
    </dgm:pt>
    <dgm:pt modelId="{C13201D3-BD54-494F-A3DD-AC4C03BAE9EF}" type="sibTrans" cxnId="{7C2A6A0F-E48D-440F-A546-B266269E2474}">
      <dgm:prSet/>
      <dgm:spPr/>
      <dgm:t>
        <a:bodyPr/>
        <a:lstStyle/>
        <a:p>
          <a:endParaRPr lang="en-US"/>
        </a:p>
      </dgm:t>
    </dgm:pt>
    <dgm:pt modelId="{65C6B8EC-87D6-47A7-8721-81E0C403E99F}">
      <dgm:prSet phldrT="[Text]" custT="1"/>
      <dgm:spPr/>
      <dgm:t>
        <a:bodyPr/>
        <a:lstStyle/>
        <a:p>
          <a:r>
            <a:rPr lang="en-US" sz="1100" dirty="0" smtClean="0"/>
            <a:t>The goal is </a:t>
          </a:r>
          <a:r>
            <a:rPr lang="en-US" sz="1100" b="1" dirty="0" smtClean="0">
              <a:solidFill>
                <a:schemeClr val="tx1"/>
              </a:solidFill>
            </a:rPr>
            <a:t>standards-based</a:t>
          </a:r>
          <a:r>
            <a:rPr lang="en-US" sz="1100" dirty="0" smtClean="0"/>
            <a:t> and directly related </a:t>
          </a:r>
          <a:r>
            <a:rPr lang="en-US" sz="1100" dirty="0"/>
            <a:t>to the subject and students that the teacher </a:t>
          </a:r>
          <a:r>
            <a:rPr lang="en-US" sz="1100" dirty="0" smtClean="0"/>
            <a:t>teaches.</a:t>
          </a:r>
          <a:endParaRPr lang="en-US" sz="1100" dirty="0"/>
        </a:p>
      </dgm:t>
    </dgm:pt>
    <dgm:pt modelId="{2FAEFB9B-3ECF-4062-A9D7-CBDD855DFA34}" type="parTrans" cxnId="{C0C86C78-92B4-4BBB-9B70-96EC9FBE64A2}">
      <dgm:prSet/>
      <dgm:spPr/>
      <dgm:t>
        <a:bodyPr/>
        <a:lstStyle/>
        <a:p>
          <a:endParaRPr lang="en-US"/>
        </a:p>
      </dgm:t>
    </dgm:pt>
    <dgm:pt modelId="{B2DC780E-76D0-4E18-9973-2C72EBA8CC9E}" type="sibTrans" cxnId="{C0C86C78-92B4-4BBB-9B70-96EC9FBE64A2}">
      <dgm:prSet/>
      <dgm:spPr/>
      <dgm:t>
        <a:bodyPr/>
        <a:lstStyle/>
        <a:p>
          <a:endParaRPr lang="en-US"/>
        </a:p>
      </dgm:t>
    </dgm:pt>
    <dgm:pt modelId="{9BEC7191-4C0A-42EF-A31B-AA0091526184}">
      <dgm:prSet phldrT="[Text]"/>
      <dgm:spPr/>
      <dgm:t>
        <a:bodyPr/>
        <a:lstStyle/>
        <a:p>
          <a:r>
            <a:rPr lang="en-US" dirty="0"/>
            <a:t>R</a:t>
          </a:r>
        </a:p>
      </dgm:t>
    </dgm:pt>
    <dgm:pt modelId="{DFA2942F-7F0B-43AF-8F45-167CE18926A9}" type="parTrans" cxnId="{BB9F94C7-50AB-4D78-A3B7-F3D9C5F0B97C}">
      <dgm:prSet/>
      <dgm:spPr/>
      <dgm:t>
        <a:bodyPr/>
        <a:lstStyle/>
        <a:p>
          <a:endParaRPr lang="en-US"/>
        </a:p>
      </dgm:t>
    </dgm:pt>
    <dgm:pt modelId="{6CA3D284-22B9-495C-80DB-51A19D312633}" type="sibTrans" cxnId="{BB9F94C7-50AB-4D78-A3B7-F3D9C5F0B97C}">
      <dgm:prSet/>
      <dgm:spPr/>
      <dgm:t>
        <a:bodyPr/>
        <a:lstStyle/>
        <a:p>
          <a:endParaRPr lang="en-US"/>
        </a:p>
      </dgm:t>
    </dgm:pt>
    <dgm:pt modelId="{E03CF622-4F0C-4761-BDF2-3984D415087A}">
      <dgm:prSet phldrT="[Text]"/>
      <dgm:spPr/>
      <dgm:t>
        <a:bodyPr/>
        <a:lstStyle/>
        <a:p>
          <a:r>
            <a:rPr lang="en-US" dirty="0"/>
            <a:t>T</a:t>
          </a:r>
        </a:p>
      </dgm:t>
    </dgm:pt>
    <dgm:pt modelId="{0E871C5B-BBEC-4ED8-A551-09CEF79D8ABA}" type="parTrans" cxnId="{34C6FFB5-EA30-445E-8D20-96EAD9CC0E30}">
      <dgm:prSet/>
      <dgm:spPr/>
      <dgm:t>
        <a:bodyPr/>
        <a:lstStyle/>
        <a:p>
          <a:endParaRPr lang="en-US"/>
        </a:p>
      </dgm:t>
    </dgm:pt>
    <dgm:pt modelId="{3BC18CB6-C04D-4BB9-8411-179D6EA41579}" type="sibTrans" cxnId="{34C6FFB5-EA30-445E-8D20-96EAD9CC0E30}">
      <dgm:prSet/>
      <dgm:spPr/>
      <dgm:t>
        <a:bodyPr/>
        <a:lstStyle/>
        <a:p>
          <a:endParaRPr lang="en-US"/>
        </a:p>
      </dgm:t>
    </dgm:pt>
    <dgm:pt modelId="{A4F7A8BF-5FCD-40D0-A014-04E4A6B75145}">
      <dgm:prSet phldrT="[Text]" custT="1"/>
      <dgm:spPr/>
      <dgm:t>
        <a:bodyPr/>
        <a:lstStyle/>
        <a:p>
          <a:r>
            <a:rPr lang="en-US" sz="1100" dirty="0"/>
            <a:t>Realistic- The goal is </a:t>
          </a:r>
          <a:r>
            <a:rPr lang="en-US" sz="1100" dirty="0" smtClean="0"/>
            <a:t>attainable.</a:t>
          </a:r>
          <a:endParaRPr lang="en-US" sz="1100" dirty="0"/>
        </a:p>
      </dgm:t>
    </dgm:pt>
    <dgm:pt modelId="{E0DD5841-50D3-49F9-9EE6-57411BC68F61}" type="parTrans" cxnId="{29B5F3E1-EE51-466F-A666-BA4F2AB7401D}">
      <dgm:prSet/>
      <dgm:spPr/>
      <dgm:t>
        <a:bodyPr/>
        <a:lstStyle/>
        <a:p>
          <a:endParaRPr lang="en-US"/>
        </a:p>
      </dgm:t>
    </dgm:pt>
    <dgm:pt modelId="{5511FAC6-E52D-446B-BBB8-61948D04237A}" type="sibTrans" cxnId="{29B5F3E1-EE51-466F-A666-BA4F2AB7401D}">
      <dgm:prSet/>
      <dgm:spPr/>
      <dgm:t>
        <a:bodyPr/>
        <a:lstStyle/>
        <a:p>
          <a:endParaRPr lang="en-US"/>
        </a:p>
      </dgm:t>
    </dgm:pt>
    <dgm:pt modelId="{4ADE233D-BDF1-418B-96B4-FDE8535741BF}">
      <dgm:prSet phldrT="[Text]"/>
      <dgm:spPr/>
      <dgm:t>
        <a:bodyPr/>
        <a:lstStyle/>
        <a:p>
          <a:r>
            <a:rPr lang="en-US" dirty="0" smtClean="0"/>
            <a:t>The goal  is doable, but </a:t>
          </a:r>
          <a:r>
            <a:rPr lang="en-US" b="1" dirty="0" smtClean="0">
              <a:solidFill>
                <a:schemeClr val="tx1"/>
              </a:solidFill>
            </a:rPr>
            <a:t>rigorous</a:t>
          </a:r>
          <a:r>
            <a:rPr lang="en-US" dirty="0" smtClean="0"/>
            <a:t> and stretches </a:t>
          </a:r>
          <a:r>
            <a:rPr lang="en-US" dirty="0"/>
            <a:t>the outer bounds of what is attainable.</a:t>
          </a:r>
        </a:p>
      </dgm:t>
    </dgm:pt>
    <dgm:pt modelId="{D9C8E72F-37E2-4C91-89B3-068552F8AA67}" type="parTrans" cxnId="{7D1C5AD8-5070-46B3-9993-A92CCB05A36B}">
      <dgm:prSet/>
      <dgm:spPr/>
      <dgm:t>
        <a:bodyPr/>
        <a:lstStyle/>
        <a:p>
          <a:endParaRPr lang="en-US"/>
        </a:p>
      </dgm:t>
    </dgm:pt>
    <dgm:pt modelId="{154ABE1A-3F5C-46FE-A0DD-290C3D134CF9}" type="sibTrans" cxnId="{7D1C5AD8-5070-46B3-9993-A92CCB05A36B}">
      <dgm:prSet/>
      <dgm:spPr/>
      <dgm:t>
        <a:bodyPr/>
        <a:lstStyle/>
        <a:p>
          <a:endParaRPr lang="en-US"/>
        </a:p>
      </dgm:t>
    </dgm:pt>
    <dgm:pt modelId="{4B745133-26A1-4BAA-9668-6F3B49D88CCD}">
      <dgm:prSet phldrT="[Text]"/>
      <dgm:spPr/>
      <dgm:t>
        <a:bodyPr/>
        <a:lstStyle/>
        <a:p>
          <a:r>
            <a:rPr lang="en-US" dirty="0" smtClean="0"/>
            <a:t>The goal is bound by a  timeline that  is definitive </a:t>
          </a:r>
          <a:r>
            <a:rPr lang="en-US" dirty="0"/>
            <a:t>and </a:t>
          </a:r>
          <a:r>
            <a:rPr lang="en-US" dirty="0" smtClean="0"/>
            <a:t>allows </a:t>
          </a:r>
          <a:r>
            <a:rPr lang="en-US" dirty="0"/>
            <a:t>for determining goal attainment.</a:t>
          </a:r>
        </a:p>
      </dgm:t>
    </dgm:pt>
    <dgm:pt modelId="{A70AE630-BB91-43A4-B0F1-C85D7AE8944D}" type="parTrans" cxnId="{CB447AF0-D3BA-47C0-AB0D-856E53D02D10}">
      <dgm:prSet/>
      <dgm:spPr/>
      <dgm:t>
        <a:bodyPr/>
        <a:lstStyle/>
        <a:p>
          <a:endParaRPr lang="en-US"/>
        </a:p>
      </dgm:t>
    </dgm:pt>
    <dgm:pt modelId="{CF3D52A2-FAAD-46FE-B891-9EB1B195EDBF}" type="sibTrans" cxnId="{CB447AF0-D3BA-47C0-AB0D-856E53D02D10}">
      <dgm:prSet/>
      <dgm:spPr/>
      <dgm:t>
        <a:bodyPr/>
        <a:lstStyle/>
        <a:p>
          <a:endParaRPr lang="en-US"/>
        </a:p>
      </dgm:t>
    </dgm:pt>
    <dgm:pt modelId="{E366BD9F-8A2C-4B8E-B71D-9A29EE70D655}">
      <dgm:prSet phldrT="[Text]" custT="1"/>
      <dgm:spPr/>
      <dgm:t>
        <a:bodyPr/>
        <a:lstStyle/>
        <a:p>
          <a:r>
            <a:rPr lang="en-US" sz="1100" dirty="0"/>
            <a:t>Time-bound- The goal is contained to a single school </a:t>
          </a:r>
          <a:r>
            <a:rPr lang="en-US" sz="1100" dirty="0" smtClean="0"/>
            <a:t>year/course.</a:t>
          </a:r>
          <a:endParaRPr lang="en-US" sz="1100" dirty="0"/>
        </a:p>
      </dgm:t>
    </dgm:pt>
    <dgm:pt modelId="{1D4616E6-B617-4ADF-A3BB-F11E211D6F2C}" type="parTrans" cxnId="{DC9257C2-1831-4456-B0EF-8E4CDDFD7B38}">
      <dgm:prSet/>
      <dgm:spPr/>
      <dgm:t>
        <a:bodyPr/>
        <a:lstStyle/>
        <a:p>
          <a:endParaRPr lang="en-US"/>
        </a:p>
      </dgm:t>
    </dgm:pt>
    <dgm:pt modelId="{61339A24-CD71-4941-8D2B-B4FB9E8E3DEE}" type="sibTrans" cxnId="{DC9257C2-1831-4456-B0EF-8E4CDDFD7B38}">
      <dgm:prSet/>
      <dgm:spPr/>
      <dgm:t>
        <a:bodyPr/>
        <a:lstStyle/>
        <a:p>
          <a:endParaRPr lang="en-US"/>
        </a:p>
      </dgm:t>
    </dgm:pt>
    <dgm:pt modelId="{1FEDC8D5-906B-44ED-ABE0-2127C63AF0E1}" type="pres">
      <dgm:prSet presAssocID="{93624A15-26E6-47CA-B18D-C068D345E214}" presName="theList" presStyleCnt="0">
        <dgm:presLayoutVars>
          <dgm:dir/>
          <dgm:animLvl val="lvl"/>
          <dgm:resizeHandles val="exact"/>
        </dgm:presLayoutVars>
      </dgm:prSet>
      <dgm:spPr/>
      <dgm:t>
        <a:bodyPr/>
        <a:lstStyle/>
        <a:p>
          <a:endParaRPr lang="en-US"/>
        </a:p>
      </dgm:t>
    </dgm:pt>
    <dgm:pt modelId="{42AA9E59-ACDB-41E6-A113-B4B74F363BF2}" type="pres">
      <dgm:prSet presAssocID="{90DBE26B-8E94-4A35-ADE9-B6EACBBE7EC0}" presName="compNode" presStyleCnt="0"/>
      <dgm:spPr/>
      <dgm:t>
        <a:bodyPr/>
        <a:lstStyle/>
        <a:p>
          <a:endParaRPr lang="en-US"/>
        </a:p>
      </dgm:t>
    </dgm:pt>
    <dgm:pt modelId="{29B47219-0AC5-4194-B460-D88111C40EFF}" type="pres">
      <dgm:prSet presAssocID="{90DBE26B-8E94-4A35-ADE9-B6EACBBE7EC0}" presName="aNode" presStyleLbl="bgShp" presStyleIdx="0" presStyleCnt="5"/>
      <dgm:spPr/>
      <dgm:t>
        <a:bodyPr/>
        <a:lstStyle/>
        <a:p>
          <a:endParaRPr lang="en-US"/>
        </a:p>
      </dgm:t>
    </dgm:pt>
    <dgm:pt modelId="{07B368A7-B5BC-43E6-A5B5-8BE3AA90C905}" type="pres">
      <dgm:prSet presAssocID="{90DBE26B-8E94-4A35-ADE9-B6EACBBE7EC0}" presName="textNode" presStyleLbl="bgShp" presStyleIdx="0" presStyleCnt="5"/>
      <dgm:spPr/>
      <dgm:t>
        <a:bodyPr/>
        <a:lstStyle/>
        <a:p>
          <a:endParaRPr lang="en-US"/>
        </a:p>
      </dgm:t>
    </dgm:pt>
    <dgm:pt modelId="{E417F366-6726-4972-9EDE-CB9D670DD65A}" type="pres">
      <dgm:prSet presAssocID="{90DBE26B-8E94-4A35-ADE9-B6EACBBE7EC0}" presName="compChildNode" presStyleCnt="0"/>
      <dgm:spPr/>
      <dgm:t>
        <a:bodyPr/>
        <a:lstStyle/>
        <a:p>
          <a:endParaRPr lang="en-US"/>
        </a:p>
      </dgm:t>
    </dgm:pt>
    <dgm:pt modelId="{DA715097-4351-4A6A-971A-4A0CFCB5CF7E}" type="pres">
      <dgm:prSet presAssocID="{90DBE26B-8E94-4A35-ADE9-B6EACBBE7EC0}" presName="theInnerList" presStyleCnt="0"/>
      <dgm:spPr/>
      <dgm:t>
        <a:bodyPr/>
        <a:lstStyle/>
        <a:p>
          <a:endParaRPr lang="en-US"/>
        </a:p>
      </dgm:t>
    </dgm:pt>
    <dgm:pt modelId="{731477FA-158B-4F19-8678-98F3CEBA64AB}" type="pres">
      <dgm:prSet presAssocID="{4D0E1384-304C-4A30-979A-72CBA71F533D}" presName="childNode" presStyleLbl="node1" presStyleIdx="0" presStyleCnt="10">
        <dgm:presLayoutVars>
          <dgm:bulletEnabled val="1"/>
        </dgm:presLayoutVars>
      </dgm:prSet>
      <dgm:spPr/>
      <dgm:t>
        <a:bodyPr/>
        <a:lstStyle/>
        <a:p>
          <a:endParaRPr lang="en-US"/>
        </a:p>
      </dgm:t>
    </dgm:pt>
    <dgm:pt modelId="{055EECFD-9D74-4573-995F-82DFA9532A2A}" type="pres">
      <dgm:prSet presAssocID="{4D0E1384-304C-4A30-979A-72CBA71F533D}" presName="aSpace2" presStyleCnt="0"/>
      <dgm:spPr/>
      <dgm:t>
        <a:bodyPr/>
        <a:lstStyle/>
        <a:p>
          <a:endParaRPr lang="en-US"/>
        </a:p>
      </dgm:t>
    </dgm:pt>
    <dgm:pt modelId="{BC46919D-A02C-4EB5-96F1-81D4DF23E4F2}" type="pres">
      <dgm:prSet presAssocID="{6490653C-EEED-47B2-BFAC-0E1951A6F571}" presName="childNode" presStyleLbl="node1" presStyleIdx="1" presStyleCnt="10">
        <dgm:presLayoutVars>
          <dgm:bulletEnabled val="1"/>
        </dgm:presLayoutVars>
      </dgm:prSet>
      <dgm:spPr/>
      <dgm:t>
        <a:bodyPr/>
        <a:lstStyle/>
        <a:p>
          <a:endParaRPr lang="en-US"/>
        </a:p>
      </dgm:t>
    </dgm:pt>
    <dgm:pt modelId="{82C05029-AC1F-4413-B58E-937DED9829F7}" type="pres">
      <dgm:prSet presAssocID="{90DBE26B-8E94-4A35-ADE9-B6EACBBE7EC0}" presName="aSpace" presStyleCnt="0"/>
      <dgm:spPr/>
      <dgm:t>
        <a:bodyPr/>
        <a:lstStyle/>
        <a:p>
          <a:endParaRPr lang="en-US"/>
        </a:p>
      </dgm:t>
    </dgm:pt>
    <dgm:pt modelId="{DE1B66D7-81C7-4349-B61C-C36FFB281D80}" type="pres">
      <dgm:prSet presAssocID="{5379D8CE-552B-437F-BB68-611EAA3F6B75}" presName="compNode" presStyleCnt="0"/>
      <dgm:spPr/>
      <dgm:t>
        <a:bodyPr/>
        <a:lstStyle/>
        <a:p>
          <a:endParaRPr lang="en-US"/>
        </a:p>
      </dgm:t>
    </dgm:pt>
    <dgm:pt modelId="{00323CB8-AE2B-4311-9C96-8D0ED43ED4ED}" type="pres">
      <dgm:prSet presAssocID="{5379D8CE-552B-437F-BB68-611EAA3F6B75}" presName="aNode" presStyleLbl="bgShp" presStyleIdx="1" presStyleCnt="5"/>
      <dgm:spPr/>
      <dgm:t>
        <a:bodyPr/>
        <a:lstStyle/>
        <a:p>
          <a:endParaRPr lang="en-US"/>
        </a:p>
      </dgm:t>
    </dgm:pt>
    <dgm:pt modelId="{A1282598-F429-4B90-94E4-C2D331A19C59}" type="pres">
      <dgm:prSet presAssocID="{5379D8CE-552B-437F-BB68-611EAA3F6B75}" presName="textNode" presStyleLbl="bgShp" presStyleIdx="1" presStyleCnt="5"/>
      <dgm:spPr/>
      <dgm:t>
        <a:bodyPr/>
        <a:lstStyle/>
        <a:p>
          <a:endParaRPr lang="en-US"/>
        </a:p>
      </dgm:t>
    </dgm:pt>
    <dgm:pt modelId="{6863FF76-4677-404A-9C50-1072166A302D}" type="pres">
      <dgm:prSet presAssocID="{5379D8CE-552B-437F-BB68-611EAA3F6B75}" presName="compChildNode" presStyleCnt="0"/>
      <dgm:spPr/>
      <dgm:t>
        <a:bodyPr/>
        <a:lstStyle/>
        <a:p>
          <a:endParaRPr lang="en-US"/>
        </a:p>
      </dgm:t>
    </dgm:pt>
    <dgm:pt modelId="{72F4867D-D335-4E8F-B4C2-69F2DF7323CB}" type="pres">
      <dgm:prSet presAssocID="{5379D8CE-552B-437F-BB68-611EAA3F6B75}" presName="theInnerList" presStyleCnt="0"/>
      <dgm:spPr/>
      <dgm:t>
        <a:bodyPr/>
        <a:lstStyle/>
        <a:p>
          <a:endParaRPr lang="en-US"/>
        </a:p>
      </dgm:t>
    </dgm:pt>
    <dgm:pt modelId="{573FF00E-BD2F-4BBE-A33D-F116EA6E8A46}" type="pres">
      <dgm:prSet presAssocID="{5675B5E7-B7E5-4FD0-9912-1D6A2EEB1923}" presName="childNode" presStyleLbl="node1" presStyleIdx="2" presStyleCnt="10">
        <dgm:presLayoutVars>
          <dgm:bulletEnabled val="1"/>
        </dgm:presLayoutVars>
      </dgm:prSet>
      <dgm:spPr/>
      <dgm:t>
        <a:bodyPr/>
        <a:lstStyle/>
        <a:p>
          <a:endParaRPr lang="en-US"/>
        </a:p>
      </dgm:t>
    </dgm:pt>
    <dgm:pt modelId="{2BAE0ECC-C25B-430B-B706-F55469E48293}" type="pres">
      <dgm:prSet presAssocID="{5675B5E7-B7E5-4FD0-9912-1D6A2EEB1923}" presName="aSpace2" presStyleCnt="0"/>
      <dgm:spPr/>
      <dgm:t>
        <a:bodyPr/>
        <a:lstStyle/>
        <a:p>
          <a:endParaRPr lang="en-US"/>
        </a:p>
      </dgm:t>
    </dgm:pt>
    <dgm:pt modelId="{E4BF4946-09A6-47F4-BBC4-FE156C549B09}" type="pres">
      <dgm:prSet presAssocID="{728045A7-A3BF-41DD-AD19-DFF8CCB4731F}" presName="childNode" presStyleLbl="node1" presStyleIdx="3" presStyleCnt="10">
        <dgm:presLayoutVars>
          <dgm:bulletEnabled val="1"/>
        </dgm:presLayoutVars>
      </dgm:prSet>
      <dgm:spPr/>
      <dgm:t>
        <a:bodyPr/>
        <a:lstStyle/>
        <a:p>
          <a:endParaRPr lang="en-US"/>
        </a:p>
      </dgm:t>
    </dgm:pt>
    <dgm:pt modelId="{5E0723C9-BB71-40A1-9625-F148C8BA9F2E}" type="pres">
      <dgm:prSet presAssocID="{5379D8CE-552B-437F-BB68-611EAA3F6B75}" presName="aSpace" presStyleCnt="0"/>
      <dgm:spPr/>
      <dgm:t>
        <a:bodyPr/>
        <a:lstStyle/>
        <a:p>
          <a:endParaRPr lang="en-US"/>
        </a:p>
      </dgm:t>
    </dgm:pt>
    <dgm:pt modelId="{A1CA6A30-BA58-48EF-8D90-8178E8483B70}" type="pres">
      <dgm:prSet presAssocID="{9B1B8AD2-FE9C-477A-AF30-AB7ED45D3332}" presName="compNode" presStyleCnt="0"/>
      <dgm:spPr/>
      <dgm:t>
        <a:bodyPr/>
        <a:lstStyle/>
        <a:p>
          <a:endParaRPr lang="en-US"/>
        </a:p>
      </dgm:t>
    </dgm:pt>
    <dgm:pt modelId="{2505F961-13B7-444C-AD19-40CAA994683C}" type="pres">
      <dgm:prSet presAssocID="{9B1B8AD2-FE9C-477A-AF30-AB7ED45D3332}" presName="aNode" presStyleLbl="bgShp" presStyleIdx="2" presStyleCnt="5"/>
      <dgm:spPr/>
      <dgm:t>
        <a:bodyPr/>
        <a:lstStyle/>
        <a:p>
          <a:endParaRPr lang="en-US"/>
        </a:p>
      </dgm:t>
    </dgm:pt>
    <dgm:pt modelId="{F5A12A3D-E480-4ED7-BDB2-14FD8F5F5DE2}" type="pres">
      <dgm:prSet presAssocID="{9B1B8AD2-FE9C-477A-AF30-AB7ED45D3332}" presName="textNode" presStyleLbl="bgShp" presStyleIdx="2" presStyleCnt="5"/>
      <dgm:spPr/>
      <dgm:t>
        <a:bodyPr/>
        <a:lstStyle/>
        <a:p>
          <a:endParaRPr lang="en-US"/>
        </a:p>
      </dgm:t>
    </dgm:pt>
    <dgm:pt modelId="{E4B0F1E9-3701-4B7C-8577-CF99E9A94BAD}" type="pres">
      <dgm:prSet presAssocID="{9B1B8AD2-FE9C-477A-AF30-AB7ED45D3332}" presName="compChildNode" presStyleCnt="0"/>
      <dgm:spPr/>
      <dgm:t>
        <a:bodyPr/>
        <a:lstStyle/>
        <a:p>
          <a:endParaRPr lang="en-US"/>
        </a:p>
      </dgm:t>
    </dgm:pt>
    <dgm:pt modelId="{21BCBF56-9412-4416-8BE8-B37A54C72BAC}" type="pres">
      <dgm:prSet presAssocID="{9B1B8AD2-FE9C-477A-AF30-AB7ED45D3332}" presName="theInnerList" presStyleCnt="0"/>
      <dgm:spPr/>
      <dgm:t>
        <a:bodyPr/>
        <a:lstStyle/>
        <a:p>
          <a:endParaRPr lang="en-US"/>
        </a:p>
      </dgm:t>
    </dgm:pt>
    <dgm:pt modelId="{B4DA65E3-6262-49EC-8DA2-86E0B2B94FC1}" type="pres">
      <dgm:prSet presAssocID="{DF96D67C-7095-4A27-A620-668F7BF59B7B}" presName="childNode" presStyleLbl="node1" presStyleIdx="4" presStyleCnt="10">
        <dgm:presLayoutVars>
          <dgm:bulletEnabled val="1"/>
        </dgm:presLayoutVars>
      </dgm:prSet>
      <dgm:spPr/>
      <dgm:t>
        <a:bodyPr/>
        <a:lstStyle/>
        <a:p>
          <a:endParaRPr lang="en-US"/>
        </a:p>
      </dgm:t>
    </dgm:pt>
    <dgm:pt modelId="{AA00A81A-2B54-4188-B8A5-98975C8F6580}" type="pres">
      <dgm:prSet presAssocID="{DF96D67C-7095-4A27-A620-668F7BF59B7B}" presName="aSpace2" presStyleCnt="0"/>
      <dgm:spPr/>
      <dgm:t>
        <a:bodyPr/>
        <a:lstStyle/>
        <a:p>
          <a:endParaRPr lang="en-US"/>
        </a:p>
      </dgm:t>
    </dgm:pt>
    <dgm:pt modelId="{7D0E4E2C-9759-48C5-B2AA-1DDAE071D783}" type="pres">
      <dgm:prSet presAssocID="{65C6B8EC-87D6-47A7-8721-81E0C403E99F}" presName="childNode" presStyleLbl="node1" presStyleIdx="5" presStyleCnt="10">
        <dgm:presLayoutVars>
          <dgm:bulletEnabled val="1"/>
        </dgm:presLayoutVars>
      </dgm:prSet>
      <dgm:spPr/>
      <dgm:t>
        <a:bodyPr/>
        <a:lstStyle/>
        <a:p>
          <a:endParaRPr lang="en-US"/>
        </a:p>
      </dgm:t>
    </dgm:pt>
    <dgm:pt modelId="{CA5A71AD-D181-4163-99BD-EC13976A51E4}" type="pres">
      <dgm:prSet presAssocID="{9B1B8AD2-FE9C-477A-AF30-AB7ED45D3332}" presName="aSpace" presStyleCnt="0"/>
      <dgm:spPr/>
      <dgm:t>
        <a:bodyPr/>
        <a:lstStyle/>
        <a:p>
          <a:endParaRPr lang="en-US"/>
        </a:p>
      </dgm:t>
    </dgm:pt>
    <dgm:pt modelId="{C9A42981-4CC6-47C1-B773-DC8663CD2096}" type="pres">
      <dgm:prSet presAssocID="{9BEC7191-4C0A-42EF-A31B-AA0091526184}" presName="compNode" presStyleCnt="0"/>
      <dgm:spPr/>
      <dgm:t>
        <a:bodyPr/>
        <a:lstStyle/>
        <a:p>
          <a:endParaRPr lang="en-US"/>
        </a:p>
      </dgm:t>
    </dgm:pt>
    <dgm:pt modelId="{19A67E69-8D24-4C04-98DC-123EAD42B217}" type="pres">
      <dgm:prSet presAssocID="{9BEC7191-4C0A-42EF-A31B-AA0091526184}" presName="aNode" presStyleLbl="bgShp" presStyleIdx="3" presStyleCnt="5"/>
      <dgm:spPr/>
      <dgm:t>
        <a:bodyPr/>
        <a:lstStyle/>
        <a:p>
          <a:endParaRPr lang="en-US"/>
        </a:p>
      </dgm:t>
    </dgm:pt>
    <dgm:pt modelId="{6C8BD044-1ADC-4953-90C5-342E1AAFAC31}" type="pres">
      <dgm:prSet presAssocID="{9BEC7191-4C0A-42EF-A31B-AA0091526184}" presName="textNode" presStyleLbl="bgShp" presStyleIdx="3" presStyleCnt="5"/>
      <dgm:spPr/>
      <dgm:t>
        <a:bodyPr/>
        <a:lstStyle/>
        <a:p>
          <a:endParaRPr lang="en-US"/>
        </a:p>
      </dgm:t>
    </dgm:pt>
    <dgm:pt modelId="{0FCEA832-8BEE-4AAA-9415-5B639800FD60}" type="pres">
      <dgm:prSet presAssocID="{9BEC7191-4C0A-42EF-A31B-AA0091526184}" presName="compChildNode" presStyleCnt="0"/>
      <dgm:spPr/>
      <dgm:t>
        <a:bodyPr/>
        <a:lstStyle/>
        <a:p>
          <a:endParaRPr lang="en-US"/>
        </a:p>
      </dgm:t>
    </dgm:pt>
    <dgm:pt modelId="{6A269AD0-C407-4FB3-ADB8-316C234C3258}" type="pres">
      <dgm:prSet presAssocID="{9BEC7191-4C0A-42EF-A31B-AA0091526184}" presName="theInnerList" presStyleCnt="0"/>
      <dgm:spPr/>
      <dgm:t>
        <a:bodyPr/>
        <a:lstStyle/>
        <a:p>
          <a:endParaRPr lang="en-US"/>
        </a:p>
      </dgm:t>
    </dgm:pt>
    <dgm:pt modelId="{19748DA9-B6E2-44F0-9959-C2481430C90D}" type="pres">
      <dgm:prSet presAssocID="{A4F7A8BF-5FCD-40D0-A014-04E4A6B75145}" presName="childNode" presStyleLbl="node1" presStyleIdx="6" presStyleCnt="10" custLinFactNeighborX="2261" custLinFactNeighborY="-17214">
        <dgm:presLayoutVars>
          <dgm:bulletEnabled val="1"/>
        </dgm:presLayoutVars>
      </dgm:prSet>
      <dgm:spPr/>
      <dgm:t>
        <a:bodyPr/>
        <a:lstStyle/>
        <a:p>
          <a:endParaRPr lang="en-US"/>
        </a:p>
      </dgm:t>
    </dgm:pt>
    <dgm:pt modelId="{CF77B34D-0022-4923-8DE0-02231A9116E8}" type="pres">
      <dgm:prSet presAssocID="{A4F7A8BF-5FCD-40D0-A014-04E4A6B75145}" presName="aSpace2" presStyleCnt="0"/>
      <dgm:spPr/>
      <dgm:t>
        <a:bodyPr/>
        <a:lstStyle/>
        <a:p>
          <a:endParaRPr lang="en-US"/>
        </a:p>
      </dgm:t>
    </dgm:pt>
    <dgm:pt modelId="{1885C15B-6B75-474E-A267-E9051EA322C4}" type="pres">
      <dgm:prSet presAssocID="{4ADE233D-BDF1-418B-96B4-FDE8535741BF}" presName="childNode" presStyleLbl="node1" presStyleIdx="7" presStyleCnt="10">
        <dgm:presLayoutVars>
          <dgm:bulletEnabled val="1"/>
        </dgm:presLayoutVars>
      </dgm:prSet>
      <dgm:spPr/>
      <dgm:t>
        <a:bodyPr/>
        <a:lstStyle/>
        <a:p>
          <a:endParaRPr lang="en-US"/>
        </a:p>
      </dgm:t>
    </dgm:pt>
    <dgm:pt modelId="{CF646481-696B-4AE6-896D-4F5C1E6E657D}" type="pres">
      <dgm:prSet presAssocID="{9BEC7191-4C0A-42EF-A31B-AA0091526184}" presName="aSpace" presStyleCnt="0"/>
      <dgm:spPr/>
      <dgm:t>
        <a:bodyPr/>
        <a:lstStyle/>
        <a:p>
          <a:endParaRPr lang="en-US"/>
        </a:p>
      </dgm:t>
    </dgm:pt>
    <dgm:pt modelId="{37F7DCED-81EE-4827-8352-4BDAA28AC8A4}" type="pres">
      <dgm:prSet presAssocID="{E03CF622-4F0C-4761-BDF2-3984D415087A}" presName="compNode" presStyleCnt="0"/>
      <dgm:spPr/>
      <dgm:t>
        <a:bodyPr/>
        <a:lstStyle/>
        <a:p>
          <a:endParaRPr lang="en-US"/>
        </a:p>
      </dgm:t>
    </dgm:pt>
    <dgm:pt modelId="{322E053B-8B62-4303-89D2-5FA31F9CDE10}" type="pres">
      <dgm:prSet presAssocID="{E03CF622-4F0C-4761-BDF2-3984D415087A}" presName="aNode" presStyleLbl="bgShp" presStyleIdx="4" presStyleCnt="5"/>
      <dgm:spPr/>
      <dgm:t>
        <a:bodyPr/>
        <a:lstStyle/>
        <a:p>
          <a:endParaRPr lang="en-US"/>
        </a:p>
      </dgm:t>
    </dgm:pt>
    <dgm:pt modelId="{19F58BF4-5583-49D9-B023-E1BC629F327F}" type="pres">
      <dgm:prSet presAssocID="{E03CF622-4F0C-4761-BDF2-3984D415087A}" presName="textNode" presStyleLbl="bgShp" presStyleIdx="4" presStyleCnt="5"/>
      <dgm:spPr/>
      <dgm:t>
        <a:bodyPr/>
        <a:lstStyle/>
        <a:p>
          <a:endParaRPr lang="en-US"/>
        </a:p>
      </dgm:t>
    </dgm:pt>
    <dgm:pt modelId="{9B3561A3-5F46-4BE4-90A6-B697D2FDBD12}" type="pres">
      <dgm:prSet presAssocID="{E03CF622-4F0C-4761-BDF2-3984D415087A}" presName="compChildNode" presStyleCnt="0"/>
      <dgm:spPr/>
      <dgm:t>
        <a:bodyPr/>
        <a:lstStyle/>
        <a:p>
          <a:endParaRPr lang="en-US"/>
        </a:p>
      </dgm:t>
    </dgm:pt>
    <dgm:pt modelId="{4E614EC6-DE19-4B2D-8EDA-35349C324947}" type="pres">
      <dgm:prSet presAssocID="{E03CF622-4F0C-4761-BDF2-3984D415087A}" presName="theInnerList" presStyleCnt="0"/>
      <dgm:spPr/>
      <dgm:t>
        <a:bodyPr/>
        <a:lstStyle/>
        <a:p>
          <a:endParaRPr lang="en-US"/>
        </a:p>
      </dgm:t>
    </dgm:pt>
    <dgm:pt modelId="{531A5F82-8A5B-477C-BAF4-7CE7520E8A31}" type="pres">
      <dgm:prSet presAssocID="{E366BD9F-8A2C-4B8E-B71D-9A29EE70D655}" presName="childNode" presStyleLbl="node1" presStyleIdx="8" presStyleCnt="10">
        <dgm:presLayoutVars>
          <dgm:bulletEnabled val="1"/>
        </dgm:presLayoutVars>
      </dgm:prSet>
      <dgm:spPr/>
      <dgm:t>
        <a:bodyPr/>
        <a:lstStyle/>
        <a:p>
          <a:endParaRPr lang="en-US"/>
        </a:p>
      </dgm:t>
    </dgm:pt>
    <dgm:pt modelId="{3DEA1922-40EF-47D8-A985-31857D243DB4}" type="pres">
      <dgm:prSet presAssocID="{E366BD9F-8A2C-4B8E-B71D-9A29EE70D655}" presName="aSpace2" presStyleCnt="0"/>
      <dgm:spPr/>
      <dgm:t>
        <a:bodyPr/>
        <a:lstStyle/>
        <a:p>
          <a:endParaRPr lang="en-US"/>
        </a:p>
      </dgm:t>
    </dgm:pt>
    <dgm:pt modelId="{06608EC0-9B12-4D5D-B6E5-9BF2EB361B71}" type="pres">
      <dgm:prSet presAssocID="{4B745133-26A1-4BAA-9668-6F3B49D88CCD}" presName="childNode" presStyleLbl="node1" presStyleIdx="9" presStyleCnt="10">
        <dgm:presLayoutVars>
          <dgm:bulletEnabled val="1"/>
        </dgm:presLayoutVars>
      </dgm:prSet>
      <dgm:spPr/>
      <dgm:t>
        <a:bodyPr/>
        <a:lstStyle/>
        <a:p>
          <a:endParaRPr lang="en-US"/>
        </a:p>
      </dgm:t>
    </dgm:pt>
  </dgm:ptLst>
  <dgm:cxnLst>
    <dgm:cxn modelId="{C9D3D826-2D5A-4DE8-8568-CDB817D59455}" type="presOf" srcId="{E366BD9F-8A2C-4B8E-B71D-9A29EE70D655}" destId="{531A5F82-8A5B-477C-BAF4-7CE7520E8A31}" srcOrd="0" destOrd="0" presId="urn:microsoft.com/office/officeart/2005/8/layout/lProcess2"/>
    <dgm:cxn modelId="{5C34F18D-9AD2-4388-AEA0-CD215B6E313D}" type="presOf" srcId="{E03CF622-4F0C-4761-BDF2-3984D415087A}" destId="{322E053B-8B62-4303-89D2-5FA31F9CDE10}" srcOrd="0" destOrd="0" presId="urn:microsoft.com/office/officeart/2005/8/layout/lProcess2"/>
    <dgm:cxn modelId="{B6865C97-0C57-4389-8CE6-B4C33256DBD9}" srcId="{90DBE26B-8E94-4A35-ADE9-B6EACBBE7EC0}" destId="{6490653C-EEED-47B2-BFAC-0E1951A6F571}" srcOrd="1" destOrd="0" parTransId="{DCE7A418-C48C-47D6-9964-84A827C01D71}" sibTransId="{615E0310-ABFE-4C2C-8061-711A3408D515}"/>
    <dgm:cxn modelId="{5AC16D49-C05B-4B91-8810-84A2DB789754}" srcId="{5379D8CE-552B-437F-BB68-611EAA3F6B75}" destId="{728045A7-A3BF-41DD-AD19-DFF8CCB4731F}" srcOrd="1" destOrd="0" parTransId="{DBF61223-0DF9-4B31-B1A1-5CCA78AB6AB5}" sibTransId="{38A7E405-1D7F-48D9-8A3D-AE8C92305DD3}"/>
    <dgm:cxn modelId="{29B5F3E1-EE51-466F-A666-BA4F2AB7401D}" srcId="{9BEC7191-4C0A-42EF-A31B-AA0091526184}" destId="{A4F7A8BF-5FCD-40D0-A014-04E4A6B75145}" srcOrd="0" destOrd="0" parTransId="{E0DD5841-50D3-49F9-9EE6-57411BC68F61}" sibTransId="{5511FAC6-E52D-446B-BBB8-61948D04237A}"/>
    <dgm:cxn modelId="{CB447AF0-D3BA-47C0-AB0D-856E53D02D10}" srcId="{E03CF622-4F0C-4761-BDF2-3984D415087A}" destId="{4B745133-26A1-4BAA-9668-6F3B49D88CCD}" srcOrd="1" destOrd="0" parTransId="{A70AE630-BB91-43A4-B0F1-C85D7AE8944D}" sibTransId="{CF3D52A2-FAAD-46FE-B891-9EB1B195EDBF}"/>
    <dgm:cxn modelId="{3986CCE3-E930-47AC-B1CF-49B0E36E0FA7}" type="presOf" srcId="{5379D8CE-552B-437F-BB68-611EAA3F6B75}" destId="{A1282598-F429-4B90-94E4-C2D331A19C59}" srcOrd="1" destOrd="0" presId="urn:microsoft.com/office/officeart/2005/8/layout/lProcess2"/>
    <dgm:cxn modelId="{7D1C5AD8-5070-46B3-9993-A92CCB05A36B}" srcId="{9BEC7191-4C0A-42EF-A31B-AA0091526184}" destId="{4ADE233D-BDF1-418B-96B4-FDE8535741BF}" srcOrd="1" destOrd="0" parTransId="{D9C8E72F-37E2-4C91-89B3-068552F8AA67}" sibTransId="{154ABE1A-3F5C-46FE-A0DD-290C3D134CF9}"/>
    <dgm:cxn modelId="{BCBE6776-237E-4BDD-960D-973FFFE07A83}" type="presOf" srcId="{9B1B8AD2-FE9C-477A-AF30-AB7ED45D3332}" destId="{F5A12A3D-E480-4ED7-BDB2-14FD8F5F5DE2}" srcOrd="1" destOrd="0" presId="urn:microsoft.com/office/officeart/2005/8/layout/lProcess2"/>
    <dgm:cxn modelId="{34C6FFB5-EA30-445E-8D20-96EAD9CC0E30}" srcId="{93624A15-26E6-47CA-B18D-C068D345E214}" destId="{E03CF622-4F0C-4761-BDF2-3984D415087A}" srcOrd="4" destOrd="0" parTransId="{0E871C5B-BBEC-4ED8-A551-09CEF79D8ABA}" sibTransId="{3BC18CB6-C04D-4BB9-8411-179D6EA41579}"/>
    <dgm:cxn modelId="{A46916AC-EB66-4546-B125-D88A1FE8EB85}" type="presOf" srcId="{9B1B8AD2-FE9C-477A-AF30-AB7ED45D3332}" destId="{2505F961-13B7-444C-AD19-40CAA994683C}" srcOrd="0" destOrd="0" presId="urn:microsoft.com/office/officeart/2005/8/layout/lProcess2"/>
    <dgm:cxn modelId="{26BD5A82-5807-43EF-B160-77E570C5859B}" type="presOf" srcId="{5675B5E7-B7E5-4FD0-9912-1D6A2EEB1923}" destId="{573FF00E-BD2F-4BBE-A33D-F116EA6E8A46}" srcOrd="0" destOrd="0" presId="urn:microsoft.com/office/officeart/2005/8/layout/lProcess2"/>
    <dgm:cxn modelId="{DBB57BBE-ED85-4F41-9F00-7D7FBBD77F9B}" type="presOf" srcId="{6490653C-EEED-47B2-BFAC-0E1951A6F571}" destId="{BC46919D-A02C-4EB5-96F1-81D4DF23E4F2}" srcOrd="0" destOrd="0" presId="urn:microsoft.com/office/officeart/2005/8/layout/lProcess2"/>
    <dgm:cxn modelId="{82EFE0BA-3D8D-4058-85C7-F41EF7B2E469}" type="presOf" srcId="{E03CF622-4F0C-4761-BDF2-3984D415087A}" destId="{19F58BF4-5583-49D9-B023-E1BC629F327F}" srcOrd="1" destOrd="0" presId="urn:microsoft.com/office/officeart/2005/8/layout/lProcess2"/>
    <dgm:cxn modelId="{22FB2664-9D7E-4B74-9587-6B830D49B324}" srcId="{5379D8CE-552B-437F-BB68-611EAA3F6B75}" destId="{5675B5E7-B7E5-4FD0-9912-1D6A2EEB1923}" srcOrd="0" destOrd="0" parTransId="{117A3C98-2EA9-42EF-BC32-4326EC1CEA73}" sibTransId="{47E81B5C-137F-4925-9E11-0A4E6D443884}"/>
    <dgm:cxn modelId="{C0C86C78-92B4-4BBB-9B70-96EC9FBE64A2}" srcId="{9B1B8AD2-FE9C-477A-AF30-AB7ED45D3332}" destId="{65C6B8EC-87D6-47A7-8721-81E0C403E99F}" srcOrd="1" destOrd="0" parTransId="{2FAEFB9B-3ECF-4062-A9D7-CBDD855DFA34}" sibTransId="{B2DC780E-76D0-4E18-9973-2C72EBA8CC9E}"/>
    <dgm:cxn modelId="{420AF0D6-434F-497C-B29C-906F6E43358A}" srcId="{90DBE26B-8E94-4A35-ADE9-B6EACBBE7EC0}" destId="{4D0E1384-304C-4A30-979A-72CBA71F533D}" srcOrd="0" destOrd="0" parTransId="{9E8DE63F-AC54-46EC-83EC-959DD4905660}" sibTransId="{FE2522EC-F1A5-407A-94B5-59D595124D3C}"/>
    <dgm:cxn modelId="{99DDEDD2-5470-4B2F-98A0-692C1836ABCF}" type="presOf" srcId="{A4F7A8BF-5FCD-40D0-A014-04E4A6B75145}" destId="{19748DA9-B6E2-44F0-9959-C2481430C90D}" srcOrd="0" destOrd="0" presId="urn:microsoft.com/office/officeart/2005/8/layout/lProcess2"/>
    <dgm:cxn modelId="{B59862BB-69B8-4A1C-B4C2-652D3D553B5D}" srcId="{93624A15-26E6-47CA-B18D-C068D345E214}" destId="{5379D8CE-552B-437F-BB68-611EAA3F6B75}" srcOrd="1" destOrd="0" parTransId="{667A296A-5FF6-4D06-8697-9D42FD4E54AB}" sibTransId="{0F2A9C8A-0698-4C49-BCDA-85D7D21EE546}"/>
    <dgm:cxn modelId="{8D65EED4-E2A0-4266-A429-404E2A0D994B}" type="presOf" srcId="{90DBE26B-8E94-4A35-ADE9-B6EACBBE7EC0}" destId="{07B368A7-B5BC-43E6-A5B5-8BE3AA90C905}" srcOrd="1" destOrd="0" presId="urn:microsoft.com/office/officeart/2005/8/layout/lProcess2"/>
    <dgm:cxn modelId="{BB9F94C7-50AB-4D78-A3B7-F3D9C5F0B97C}" srcId="{93624A15-26E6-47CA-B18D-C068D345E214}" destId="{9BEC7191-4C0A-42EF-A31B-AA0091526184}" srcOrd="3" destOrd="0" parTransId="{DFA2942F-7F0B-43AF-8F45-167CE18926A9}" sibTransId="{6CA3D284-22B9-495C-80DB-51A19D312633}"/>
    <dgm:cxn modelId="{DC9257C2-1831-4456-B0EF-8E4CDDFD7B38}" srcId="{E03CF622-4F0C-4761-BDF2-3984D415087A}" destId="{E366BD9F-8A2C-4B8E-B71D-9A29EE70D655}" srcOrd="0" destOrd="0" parTransId="{1D4616E6-B617-4ADF-A3BB-F11E211D6F2C}" sibTransId="{61339A24-CD71-4941-8D2B-B4FB9E8E3DEE}"/>
    <dgm:cxn modelId="{4BE5D0BE-1A2B-4605-809D-97F4C1FFA0C5}" type="presOf" srcId="{4B745133-26A1-4BAA-9668-6F3B49D88CCD}" destId="{06608EC0-9B12-4D5D-B6E5-9BF2EB361B71}" srcOrd="0" destOrd="0" presId="urn:microsoft.com/office/officeart/2005/8/layout/lProcess2"/>
    <dgm:cxn modelId="{191E5979-406E-4FF2-833B-9AE265C9424D}" type="presOf" srcId="{4ADE233D-BDF1-418B-96B4-FDE8535741BF}" destId="{1885C15B-6B75-474E-A267-E9051EA322C4}" srcOrd="0" destOrd="0" presId="urn:microsoft.com/office/officeart/2005/8/layout/lProcess2"/>
    <dgm:cxn modelId="{F8205C11-18E5-4510-AE00-4330ECF02588}" type="presOf" srcId="{728045A7-A3BF-41DD-AD19-DFF8CCB4731F}" destId="{E4BF4946-09A6-47F4-BBC4-FE156C549B09}" srcOrd="0" destOrd="0" presId="urn:microsoft.com/office/officeart/2005/8/layout/lProcess2"/>
    <dgm:cxn modelId="{7C2A6A0F-E48D-440F-A546-B266269E2474}" srcId="{9B1B8AD2-FE9C-477A-AF30-AB7ED45D3332}" destId="{DF96D67C-7095-4A27-A620-668F7BF59B7B}" srcOrd="0" destOrd="0" parTransId="{FEBACC2F-EEF5-4F07-8B14-2E22A1C615A5}" sibTransId="{C13201D3-BD54-494F-A3DD-AC4C03BAE9EF}"/>
    <dgm:cxn modelId="{9729CB13-AF41-4B9D-8DF4-8A0883F0A706}" type="presOf" srcId="{90DBE26B-8E94-4A35-ADE9-B6EACBBE7EC0}" destId="{29B47219-0AC5-4194-B460-D88111C40EFF}" srcOrd="0" destOrd="0" presId="urn:microsoft.com/office/officeart/2005/8/layout/lProcess2"/>
    <dgm:cxn modelId="{63071F93-1FE9-416F-B8E9-F48D58866F33}" type="presOf" srcId="{65C6B8EC-87D6-47A7-8721-81E0C403E99F}" destId="{7D0E4E2C-9759-48C5-B2AA-1DDAE071D783}" srcOrd="0" destOrd="0" presId="urn:microsoft.com/office/officeart/2005/8/layout/lProcess2"/>
    <dgm:cxn modelId="{8511428C-7A5F-4899-848B-486FBBD71A38}" type="presOf" srcId="{93624A15-26E6-47CA-B18D-C068D345E214}" destId="{1FEDC8D5-906B-44ED-ABE0-2127C63AF0E1}" srcOrd="0" destOrd="0" presId="urn:microsoft.com/office/officeart/2005/8/layout/lProcess2"/>
    <dgm:cxn modelId="{E10DD329-4180-476C-A961-D541FEE7F261}" type="presOf" srcId="{9BEC7191-4C0A-42EF-A31B-AA0091526184}" destId="{19A67E69-8D24-4C04-98DC-123EAD42B217}" srcOrd="0" destOrd="0" presId="urn:microsoft.com/office/officeart/2005/8/layout/lProcess2"/>
    <dgm:cxn modelId="{514508E9-43A8-4614-A27F-071F234AFFC9}" type="presOf" srcId="{5379D8CE-552B-437F-BB68-611EAA3F6B75}" destId="{00323CB8-AE2B-4311-9C96-8D0ED43ED4ED}" srcOrd="0" destOrd="0" presId="urn:microsoft.com/office/officeart/2005/8/layout/lProcess2"/>
    <dgm:cxn modelId="{76770806-A9F6-4FE1-9F7D-7CFBC932964D}" srcId="{93624A15-26E6-47CA-B18D-C068D345E214}" destId="{9B1B8AD2-FE9C-477A-AF30-AB7ED45D3332}" srcOrd="2" destOrd="0" parTransId="{17195745-B09D-4E7C-AA18-19628BEC42CC}" sibTransId="{95B4296A-5CB2-4202-B88B-D89CD650D286}"/>
    <dgm:cxn modelId="{7D8CE5AF-E08E-4A1E-9A20-5119E91FFCF1}" type="presOf" srcId="{9BEC7191-4C0A-42EF-A31B-AA0091526184}" destId="{6C8BD044-1ADC-4953-90C5-342E1AAFAC31}" srcOrd="1" destOrd="0" presId="urn:microsoft.com/office/officeart/2005/8/layout/lProcess2"/>
    <dgm:cxn modelId="{48878A7E-D087-4FE1-918B-DB58439B38CA}" srcId="{93624A15-26E6-47CA-B18D-C068D345E214}" destId="{90DBE26B-8E94-4A35-ADE9-B6EACBBE7EC0}" srcOrd="0" destOrd="0" parTransId="{A68CC637-8B1B-49AE-8723-C791DDAC5C96}" sibTransId="{F014E94B-FC0B-46A1-908D-38E1A2F0297E}"/>
    <dgm:cxn modelId="{EDEF20A6-213A-428A-8800-C36D3B954575}" type="presOf" srcId="{DF96D67C-7095-4A27-A620-668F7BF59B7B}" destId="{B4DA65E3-6262-49EC-8DA2-86E0B2B94FC1}" srcOrd="0" destOrd="0" presId="urn:microsoft.com/office/officeart/2005/8/layout/lProcess2"/>
    <dgm:cxn modelId="{A7B3EA1A-ACFE-44AD-BF22-8B22760B46C8}" type="presOf" srcId="{4D0E1384-304C-4A30-979A-72CBA71F533D}" destId="{731477FA-158B-4F19-8678-98F3CEBA64AB}" srcOrd="0" destOrd="0" presId="urn:microsoft.com/office/officeart/2005/8/layout/lProcess2"/>
    <dgm:cxn modelId="{999D8217-B7DE-4A18-B791-45A0869E5FDC}" type="presParOf" srcId="{1FEDC8D5-906B-44ED-ABE0-2127C63AF0E1}" destId="{42AA9E59-ACDB-41E6-A113-B4B74F363BF2}" srcOrd="0" destOrd="0" presId="urn:microsoft.com/office/officeart/2005/8/layout/lProcess2"/>
    <dgm:cxn modelId="{20544D59-CB18-44B1-9C44-0B104D408CDF}" type="presParOf" srcId="{42AA9E59-ACDB-41E6-A113-B4B74F363BF2}" destId="{29B47219-0AC5-4194-B460-D88111C40EFF}" srcOrd="0" destOrd="0" presId="urn:microsoft.com/office/officeart/2005/8/layout/lProcess2"/>
    <dgm:cxn modelId="{ACFE8C3E-BB2F-4991-B891-BF43691CA883}" type="presParOf" srcId="{42AA9E59-ACDB-41E6-A113-B4B74F363BF2}" destId="{07B368A7-B5BC-43E6-A5B5-8BE3AA90C905}" srcOrd="1" destOrd="0" presId="urn:microsoft.com/office/officeart/2005/8/layout/lProcess2"/>
    <dgm:cxn modelId="{614B9CED-E533-4A73-93F3-1BCDB59F6073}" type="presParOf" srcId="{42AA9E59-ACDB-41E6-A113-B4B74F363BF2}" destId="{E417F366-6726-4972-9EDE-CB9D670DD65A}" srcOrd="2" destOrd="0" presId="urn:microsoft.com/office/officeart/2005/8/layout/lProcess2"/>
    <dgm:cxn modelId="{26D7C269-0677-4B47-BF34-15B9982E68CB}" type="presParOf" srcId="{E417F366-6726-4972-9EDE-CB9D670DD65A}" destId="{DA715097-4351-4A6A-971A-4A0CFCB5CF7E}" srcOrd="0" destOrd="0" presId="urn:microsoft.com/office/officeart/2005/8/layout/lProcess2"/>
    <dgm:cxn modelId="{9F84227F-C18A-4440-B9D5-A8F787CBD7C6}" type="presParOf" srcId="{DA715097-4351-4A6A-971A-4A0CFCB5CF7E}" destId="{731477FA-158B-4F19-8678-98F3CEBA64AB}" srcOrd="0" destOrd="0" presId="urn:microsoft.com/office/officeart/2005/8/layout/lProcess2"/>
    <dgm:cxn modelId="{98EED52C-9D4D-41C2-8018-09C50394F10A}" type="presParOf" srcId="{DA715097-4351-4A6A-971A-4A0CFCB5CF7E}" destId="{055EECFD-9D74-4573-995F-82DFA9532A2A}" srcOrd="1" destOrd="0" presId="urn:microsoft.com/office/officeart/2005/8/layout/lProcess2"/>
    <dgm:cxn modelId="{238E6BA3-9B44-4D38-AADD-8278903DBB12}" type="presParOf" srcId="{DA715097-4351-4A6A-971A-4A0CFCB5CF7E}" destId="{BC46919D-A02C-4EB5-96F1-81D4DF23E4F2}" srcOrd="2" destOrd="0" presId="urn:microsoft.com/office/officeart/2005/8/layout/lProcess2"/>
    <dgm:cxn modelId="{A88BEC07-6037-4C64-BDD2-ACAD1A9DC0FC}" type="presParOf" srcId="{1FEDC8D5-906B-44ED-ABE0-2127C63AF0E1}" destId="{82C05029-AC1F-4413-B58E-937DED9829F7}" srcOrd="1" destOrd="0" presId="urn:microsoft.com/office/officeart/2005/8/layout/lProcess2"/>
    <dgm:cxn modelId="{A43B25CA-E414-49B4-9E55-6BF5BE2E2582}" type="presParOf" srcId="{1FEDC8D5-906B-44ED-ABE0-2127C63AF0E1}" destId="{DE1B66D7-81C7-4349-B61C-C36FFB281D80}" srcOrd="2" destOrd="0" presId="urn:microsoft.com/office/officeart/2005/8/layout/lProcess2"/>
    <dgm:cxn modelId="{55C2D1EF-4BEE-4E99-B183-FBDE443402C0}" type="presParOf" srcId="{DE1B66D7-81C7-4349-B61C-C36FFB281D80}" destId="{00323CB8-AE2B-4311-9C96-8D0ED43ED4ED}" srcOrd="0" destOrd="0" presId="urn:microsoft.com/office/officeart/2005/8/layout/lProcess2"/>
    <dgm:cxn modelId="{01FCADBF-FF4F-4C55-96AD-B3ED51F35F9D}" type="presParOf" srcId="{DE1B66D7-81C7-4349-B61C-C36FFB281D80}" destId="{A1282598-F429-4B90-94E4-C2D331A19C59}" srcOrd="1" destOrd="0" presId="urn:microsoft.com/office/officeart/2005/8/layout/lProcess2"/>
    <dgm:cxn modelId="{B51B4635-576A-440D-B254-7B67B248C6C5}" type="presParOf" srcId="{DE1B66D7-81C7-4349-B61C-C36FFB281D80}" destId="{6863FF76-4677-404A-9C50-1072166A302D}" srcOrd="2" destOrd="0" presId="urn:microsoft.com/office/officeart/2005/8/layout/lProcess2"/>
    <dgm:cxn modelId="{3CC382DA-9257-427C-8DCC-DBF66A981EC5}" type="presParOf" srcId="{6863FF76-4677-404A-9C50-1072166A302D}" destId="{72F4867D-D335-4E8F-B4C2-69F2DF7323CB}" srcOrd="0" destOrd="0" presId="urn:microsoft.com/office/officeart/2005/8/layout/lProcess2"/>
    <dgm:cxn modelId="{45998032-4EDC-40A1-BB98-61B80F1ECB71}" type="presParOf" srcId="{72F4867D-D335-4E8F-B4C2-69F2DF7323CB}" destId="{573FF00E-BD2F-4BBE-A33D-F116EA6E8A46}" srcOrd="0" destOrd="0" presId="urn:microsoft.com/office/officeart/2005/8/layout/lProcess2"/>
    <dgm:cxn modelId="{4B761C73-8335-4680-AB7F-5058AF8C4919}" type="presParOf" srcId="{72F4867D-D335-4E8F-B4C2-69F2DF7323CB}" destId="{2BAE0ECC-C25B-430B-B706-F55469E48293}" srcOrd="1" destOrd="0" presId="urn:microsoft.com/office/officeart/2005/8/layout/lProcess2"/>
    <dgm:cxn modelId="{3D5ED9C0-2E0A-4B08-A8F0-53AE8B347180}" type="presParOf" srcId="{72F4867D-D335-4E8F-B4C2-69F2DF7323CB}" destId="{E4BF4946-09A6-47F4-BBC4-FE156C549B09}" srcOrd="2" destOrd="0" presId="urn:microsoft.com/office/officeart/2005/8/layout/lProcess2"/>
    <dgm:cxn modelId="{62391B4F-935D-44AD-8819-7B2AE7FA1208}" type="presParOf" srcId="{1FEDC8D5-906B-44ED-ABE0-2127C63AF0E1}" destId="{5E0723C9-BB71-40A1-9625-F148C8BA9F2E}" srcOrd="3" destOrd="0" presId="urn:microsoft.com/office/officeart/2005/8/layout/lProcess2"/>
    <dgm:cxn modelId="{E2DE4B78-41B0-4C1D-AE32-85407D1D4CB5}" type="presParOf" srcId="{1FEDC8D5-906B-44ED-ABE0-2127C63AF0E1}" destId="{A1CA6A30-BA58-48EF-8D90-8178E8483B70}" srcOrd="4" destOrd="0" presId="urn:microsoft.com/office/officeart/2005/8/layout/lProcess2"/>
    <dgm:cxn modelId="{FD73F1B5-E760-44CB-BC25-C887C1851BCE}" type="presParOf" srcId="{A1CA6A30-BA58-48EF-8D90-8178E8483B70}" destId="{2505F961-13B7-444C-AD19-40CAA994683C}" srcOrd="0" destOrd="0" presId="urn:microsoft.com/office/officeart/2005/8/layout/lProcess2"/>
    <dgm:cxn modelId="{93090A5F-CBDB-46F2-B275-EA2E76F6BD0A}" type="presParOf" srcId="{A1CA6A30-BA58-48EF-8D90-8178E8483B70}" destId="{F5A12A3D-E480-4ED7-BDB2-14FD8F5F5DE2}" srcOrd="1" destOrd="0" presId="urn:microsoft.com/office/officeart/2005/8/layout/lProcess2"/>
    <dgm:cxn modelId="{08BF80F2-DDA1-441A-92D8-2EC79BA18C2E}" type="presParOf" srcId="{A1CA6A30-BA58-48EF-8D90-8178E8483B70}" destId="{E4B0F1E9-3701-4B7C-8577-CF99E9A94BAD}" srcOrd="2" destOrd="0" presId="urn:microsoft.com/office/officeart/2005/8/layout/lProcess2"/>
    <dgm:cxn modelId="{8554B8B9-CF9C-4E8D-9B71-918619810D4B}" type="presParOf" srcId="{E4B0F1E9-3701-4B7C-8577-CF99E9A94BAD}" destId="{21BCBF56-9412-4416-8BE8-B37A54C72BAC}" srcOrd="0" destOrd="0" presId="urn:microsoft.com/office/officeart/2005/8/layout/lProcess2"/>
    <dgm:cxn modelId="{F475C644-198C-4BD6-AB4E-7D90DA76C9B3}" type="presParOf" srcId="{21BCBF56-9412-4416-8BE8-B37A54C72BAC}" destId="{B4DA65E3-6262-49EC-8DA2-86E0B2B94FC1}" srcOrd="0" destOrd="0" presId="urn:microsoft.com/office/officeart/2005/8/layout/lProcess2"/>
    <dgm:cxn modelId="{A44B232A-B3B8-412D-9F83-4472BF24D8ED}" type="presParOf" srcId="{21BCBF56-9412-4416-8BE8-B37A54C72BAC}" destId="{AA00A81A-2B54-4188-B8A5-98975C8F6580}" srcOrd="1" destOrd="0" presId="urn:microsoft.com/office/officeart/2005/8/layout/lProcess2"/>
    <dgm:cxn modelId="{0CF18CAE-71E8-479B-BD35-045F08CCEF2E}" type="presParOf" srcId="{21BCBF56-9412-4416-8BE8-B37A54C72BAC}" destId="{7D0E4E2C-9759-48C5-B2AA-1DDAE071D783}" srcOrd="2" destOrd="0" presId="urn:microsoft.com/office/officeart/2005/8/layout/lProcess2"/>
    <dgm:cxn modelId="{BBE1D84F-A40A-4362-A229-E7CD99508AD5}" type="presParOf" srcId="{1FEDC8D5-906B-44ED-ABE0-2127C63AF0E1}" destId="{CA5A71AD-D181-4163-99BD-EC13976A51E4}" srcOrd="5" destOrd="0" presId="urn:microsoft.com/office/officeart/2005/8/layout/lProcess2"/>
    <dgm:cxn modelId="{2B8801AE-6625-4805-8919-B73B375162AB}" type="presParOf" srcId="{1FEDC8D5-906B-44ED-ABE0-2127C63AF0E1}" destId="{C9A42981-4CC6-47C1-B773-DC8663CD2096}" srcOrd="6" destOrd="0" presId="urn:microsoft.com/office/officeart/2005/8/layout/lProcess2"/>
    <dgm:cxn modelId="{BF688F1E-3629-4D1F-909D-432D28FE2E82}" type="presParOf" srcId="{C9A42981-4CC6-47C1-B773-DC8663CD2096}" destId="{19A67E69-8D24-4C04-98DC-123EAD42B217}" srcOrd="0" destOrd="0" presId="urn:microsoft.com/office/officeart/2005/8/layout/lProcess2"/>
    <dgm:cxn modelId="{4B75C481-6DF9-404D-842A-53FE842DA74F}" type="presParOf" srcId="{C9A42981-4CC6-47C1-B773-DC8663CD2096}" destId="{6C8BD044-1ADC-4953-90C5-342E1AAFAC31}" srcOrd="1" destOrd="0" presId="urn:microsoft.com/office/officeart/2005/8/layout/lProcess2"/>
    <dgm:cxn modelId="{F53134D7-44D6-470F-9AA6-1FFE702B59CD}" type="presParOf" srcId="{C9A42981-4CC6-47C1-B773-DC8663CD2096}" destId="{0FCEA832-8BEE-4AAA-9415-5B639800FD60}" srcOrd="2" destOrd="0" presId="urn:microsoft.com/office/officeart/2005/8/layout/lProcess2"/>
    <dgm:cxn modelId="{5D2A9B70-5775-4FEA-9DAB-8D1CFC7340E0}" type="presParOf" srcId="{0FCEA832-8BEE-4AAA-9415-5B639800FD60}" destId="{6A269AD0-C407-4FB3-ADB8-316C234C3258}" srcOrd="0" destOrd="0" presId="urn:microsoft.com/office/officeart/2005/8/layout/lProcess2"/>
    <dgm:cxn modelId="{F9DED920-A57E-406B-BFBA-3076778A5967}" type="presParOf" srcId="{6A269AD0-C407-4FB3-ADB8-316C234C3258}" destId="{19748DA9-B6E2-44F0-9959-C2481430C90D}" srcOrd="0" destOrd="0" presId="urn:microsoft.com/office/officeart/2005/8/layout/lProcess2"/>
    <dgm:cxn modelId="{2EB8873E-5B82-4399-BD27-B664B4F582FE}" type="presParOf" srcId="{6A269AD0-C407-4FB3-ADB8-316C234C3258}" destId="{CF77B34D-0022-4923-8DE0-02231A9116E8}" srcOrd="1" destOrd="0" presId="urn:microsoft.com/office/officeart/2005/8/layout/lProcess2"/>
    <dgm:cxn modelId="{9ED8B37F-2904-41F3-AADB-C3A85FEAAA2D}" type="presParOf" srcId="{6A269AD0-C407-4FB3-ADB8-316C234C3258}" destId="{1885C15B-6B75-474E-A267-E9051EA322C4}" srcOrd="2" destOrd="0" presId="urn:microsoft.com/office/officeart/2005/8/layout/lProcess2"/>
    <dgm:cxn modelId="{2035FE31-868B-4AB1-93CB-B14776C91D08}" type="presParOf" srcId="{1FEDC8D5-906B-44ED-ABE0-2127C63AF0E1}" destId="{CF646481-696B-4AE6-896D-4F5C1E6E657D}" srcOrd="7" destOrd="0" presId="urn:microsoft.com/office/officeart/2005/8/layout/lProcess2"/>
    <dgm:cxn modelId="{2D78C342-2153-4C6F-9C3F-1172C8C3083D}" type="presParOf" srcId="{1FEDC8D5-906B-44ED-ABE0-2127C63AF0E1}" destId="{37F7DCED-81EE-4827-8352-4BDAA28AC8A4}" srcOrd="8" destOrd="0" presId="urn:microsoft.com/office/officeart/2005/8/layout/lProcess2"/>
    <dgm:cxn modelId="{243C2227-851F-4C1B-8FA2-FD520707B91C}" type="presParOf" srcId="{37F7DCED-81EE-4827-8352-4BDAA28AC8A4}" destId="{322E053B-8B62-4303-89D2-5FA31F9CDE10}" srcOrd="0" destOrd="0" presId="urn:microsoft.com/office/officeart/2005/8/layout/lProcess2"/>
    <dgm:cxn modelId="{9CEAD424-5B67-494E-8566-A05D3E5837A8}" type="presParOf" srcId="{37F7DCED-81EE-4827-8352-4BDAA28AC8A4}" destId="{19F58BF4-5583-49D9-B023-E1BC629F327F}" srcOrd="1" destOrd="0" presId="urn:microsoft.com/office/officeart/2005/8/layout/lProcess2"/>
    <dgm:cxn modelId="{49A00D2B-59CA-4317-9919-42E75FEE0C7E}" type="presParOf" srcId="{37F7DCED-81EE-4827-8352-4BDAA28AC8A4}" destId="{9B3561A3-5F46-4BE4-90A6-B697D2FDBD12}" srcOrd="2" destOrd="0" presId="urn:microsoft.com/office/officeart/2005/8/layout/lProcess2"/>
    <dgm:cxn modelId="{0050089D-4DFF-4EFB-B174-2DB6731A68ED}" type="presParOf" srcId="{9B3561A3-5F46-4BE4-90A6-B697D2FDBD12}" destId="{4E614EC6-DE19-4B2D-8EDA-35349C324947}" srcOrd="0" destOrd="0" presId="urn:microsoft.com/office/officeart/2005/8/layout/lProcess2"/>
    <dgm:cxn modelId="{294694AE-7D15-4E83-AD8D-BFAA4D5376C4}" type="presParOf" srcId="{4E614EC6-DE19-4B2D-8EDA-35349C324947}" destId="{531A5F82-8A5B-477C-BAF4-7CE7520E8A31}" srcOrd="0" destOrd="0" presId="urn:microsoft.com/office/officeart/2005/8/layout/lProcess2"/>
    <dgm:cxn modelId="{A042DCA7-655E-40B1-8DA9-ACEEDC3C8435}" type="presParOf" srcId="{4E614EC6-DE19-4B2D-8EDA-35349C324947}" destId="{3DEA1922-40EF-47D8-A985-31857D243DB4}" srcOrd="1" destOrd="0" presId="urn:microsoft.com/office/officeart/2005/8/layout/lProcess2"/>
    <dgm:cxn modelId="{687EC5B5-429D-47AD-937A-6002F8CC8C9D}" type="presParOf" srcId="{4E614EC6-DE19-4B2D-8EDA-35349C324947}" destId="{06608EC0-9B12-4D5D-B6E5-9BF2EB361B71}" srcOrd="2"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8C1438-F700-430C-80D1-11CC60180E3D}">
      <dsp:nvSpPr>
        <dsp:cNvPr id="0" name=""/>
        <dsp:cNvSpPr/>
      </dsp:nvSpPr>
      <dsp:spPr>
        <a:xfrm>
          <a:off x="0" y="1818756"/>
          <a:ext cx="4960992" cy="2652599"/>
        </a:xfrm>
        <a:prstGeom prst="roundRect">
          <a:avLst>
            <a:gd name="adj" fmla="val 10000"/>
          </a:avLst>
        </a:prstGeom>
        <a:solidFill>
          <a:schemeClr val="accent4">
            <a:lumMod val="5000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accent5">
              <a:shade val="6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1"/>
              </a:solidFill>
            </a:rPr>
            <a:t>Teacher </a:t>
          </a:r>
        </a:p>
        <a:p>
          <a:pPr lvl="0" algn="ctr" defTabSz="1244600">
            <a:lnSpc>
              <a:spcPct val="90000"/>
            </a:lnSpc>
            <a:spcBef>
              <a:spcPct val="0"/>
            </a:spcBef>
            <a:spcAft>
              <a:spcPct val="35000"/>
            </a:spcAft>
          </a:pPr>
          <a:r>
            <a:rPr lang="en-US" sz="2800" b="1" kern="1200" dirty="0" smtClean="0">
              <a:solidFill>
                <a:schemeClr val="bg1"/>
              </a:solidFill>
            </a:rPr>
            <a:t>Professional Growth </a:t>
          </a:r>
        </a:p>
        <a:p>
          <a:pPr lvl="0" algn="ctr" defTabSz="1244600">
            <a:lnSpc>
              <a:spcPct val="90000"/>
            </a:lnSpc>
            <a:spcBef>
              <a:spcPct val="0"/>
            </a:spcBef>
            <a:spcAft>
              <a:spcPct val="35000"/>
            </a:spcAft>
          </a:pPr>
          <a:r>
            <a:rPr lang="en-US" sz="2800" b="1" kern="1200" dirty="0" smtClean="0">
              <a:solidFill>
                <a:schemeClr val="bg1"/>
              </a:solidFill>
            </a:rPr>
            <a:t>and Effectiveness System</a:t>
          </a:r>
          <a:endParaRPr lang="en-US" sz="2800" b="1" kern="1200" dirty="0">
            <a:solidFill>
              <a:schemeClr val="bg1"/>
            </a:solidFill>
          </a:endParaRPr>
        </a:p>
      </dsp:txBody>
      <dsp:txXfrm>
        <a:off x="0" y="1818756"/>
        <a:ext cx="4960992" cy="2652599"/>
      </dsp:txXfrm>
    </dsp:sp>
    <dsp:sp modelId="{C1CDD339-F039-4802-BE63-33A1AF38C597}">
      <dsp:nvSpPr>
        <dsp:cNvPr id="0" name=""/>
        <dsp:cNvSpPr/>
      </dsp:nvSpPr>
      <dsp:spPr>
        <a:xfrm rot="17372910">
          <a:off x="4064153" y="1859070"/>
          <a:ext cx="2695655" cy="31697"/>
        </a:xfrm>
        <a:custGeom>
          <a:avLst/>
          <a:gdLst/>
          <a:ahLst/>
          <a:cxnLst/>
          <a:rect l="0" t="0" r="0" b="0"/>
          <a:pathLst>
            <a:path>
              <a:moveTo>
                <a:pt x="0" y="15848"/>
              </a:moveTo>
              <a:lnTo>
                <a:pt x="2695655" y="15848"/>
              </a:lnTo>
            </a:path>
          </a:pathLst>
        </a:custGeom>
        <a:noFill/>
        <a:ln w="11429" cap="flat" cmpd="sng" algn="ctr">
          <a:solidFill>
            <a:schemeClr val="tx1"/>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rot="17372910">
        <a:off x="5344589" y="1807527"/>
        <a:ext cx="134782" cy="134782"/>
      </dsp:txXfrm>
    </dsp:sp>
    <dsp:sp modelId="{A1B2E769-E94C-40A1-A2CE-C14DB7AE8323}">
      <dsp:nvSpPr>
        <dsp:cNvPr id="0" name=""/>
        <dsp:cNvSpPr/>
      </dsp:nvSpPr>
      <dsp:spPr>
        <a:xfrm>
          <a:off x="5862970" y="43522"/>
          <a:ext cx="2621672" cy="1122518"/>
        </a:xfrm>
        <a:prstGeom prst="roundRect">
          <a:avLst>
            <a:gd name="adj" fmla="val 10000"/>
          </a:avLst>
        </a:prstGeom>
        <a:solidFill>
          <a:schemeClr val="accent4">
            <a:lumMod val="5000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accent5">
              <a:shade val="8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b="1" kern="1200" dirty="0" smtClean="0">
              <a:solidFill>
                <a:schemeClr val="bg1"/>
              </a:solidFill>
            </a:rPr>
            <a:t>Observation</a:t>
          </a:r>
          <a:endParaRPr lang="en-US" sz="2700" b="1" kern="1200" dirty="0">
            <a:solidFill>
              <a:schemeClr val="bg1"/>
            </a:solidFill>
          </a:endParaRPr>
        </a:p>
      </dsp:txBody>
      <dsp:txXfrm>
        <a:off x="5862970" y="43522"/>
        <a:ext cx="2621672" cy="1122518"/>
      </dsp:txXfrm>
    </dsp:sp>
    <dsp:sp modelId="{E7B15363-8068-4F50-886F-E697C8843FFD}">
      <dsp:nvSpPr>
        <dsp:cNvPr id="0" name=""/>
        <dsp:cNvSpPr/>
      </dsp:nvSpPr>
      <dsp:spPr>
        <a:xfrm rot="18348627">
          <a:off x="4641198" y="2504135"/>
          <a:ext cx="1541565" cy="31697"/>
        </a:xfrm>
        <a:custGeom>
          <a:avLst/>
          <a:gdLst/>
          <a:ahLst/>
          <a:cxnLst/>
          <a:rect l="0" t="0" r="0" b="0"/>
          <a:pathLst>
            <a:path>
              <a:moveTo>
                <a:pt x="0" y="15848"/>
              </a:moveTo>
              <a:lnTo>
                <a:pt x="1541565" y="15848"/>
              </a:lnTo>
            </a:path>
          </a:pathLst>
        </a:custGeom>
        <a:noFill/>
        <a:ln w="11429" cap="flat" cmpd="sng" algn="ctr">
          <a:solidFill>
            <a:schemeClr val="tx1"/>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8348627">
        <a:off x="5373442" y="2481445"/>
        <a:ext cx="77078" cy="77078"/>
      </dsp:txXfrm>
    </dsp:sp>
    <dsp:sp modelId="{8953A44C-2931-4EA0-9B9F-C66548DFCB2A}">
      <dsp:nvSpPr>
        <dsp:cNvPr id="0" name=""/>
        <dsp:cNvSpPr/>
      </dsp:nvSpPr>
      <dsp:spPr>
        <a:xfrm>
          <a:off x="5862970" y="1334242"/>
          <a:ext cx="2636250" cy="1121341"/>
        </a:xfrm>
        <a:prstGeom prst="roundRect">
          <a:avLst>
            <a:gd name="adj" fmla="val 10000"/>
          </a:avLst>
        </a:prstGeom>
        <a:solidFill>
          <a:schemeClr val="accent4">
            <a:lumMod val="5000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accent5">
              <a:shade val="8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rPr>
            <a:t>Peer  Observation - </a:t>
          </a:r>
          <a:r>
            <a:rPr lang="en-US" sz="1800" b="1" i="1" kern="1200" dirty="0" smtClean="0">
              <a:solidFill>
                <a:schemeClr val="bg1"/>
              </a:solidFill>
            </a:rPr>
            <a:t>formative</a:t>
          </a:r>
          <a:endParaRPr lang="en-US" sz="1800" b="1" i="1" kern="1200" dirty="0">
            <a:solidFill>
              <a:schemeClr val="bg1"/>
            </a:solidFill>
          </a:endParaRPr>
        </a:p>
      </dsp:txBody>
      <dsp:txXfrm>
        <a:off x="5862970" y="1334242"/>
        <a:ext cx="2636250" cy="1121341"/>
      </dsp:txXfrm>
    </dsp:sp>
    <dsp:sp modelId="{ADCEB206-0170-4487-82F7-1ACDFAE5C02F}">
      <dsp:nvSpPr>
        <dsp:cNvPr id="0" name=""/>
        <dsp:cNvSpPr/>
      </dsp:nvSpPr>
      <dsp:spPr>
        <a:xfrm rot="150065">
          <a:off x="4960561" y="3148906"/>
          <a:ext cx="902838" cy="31697"/>
        </a:xfrm>
        <a:custGeom>
          <a:avLst/>
          <a:gdLst/>
          <a:ahLst/>
          <a:cxnLst/>
          <a:rect l="0" t="0" r="0" b="0"/>
          <a:pathLst>
            <a:path>
              <a:moveTo>
                <a:pt x="0" y="15848"/>
              </a:moveTo>
              <a:lnTo>
                <a:pt x="902838" y="15848"/>
              </a:lnTo>
            </a:path>
          </a:pathLst>
        </a:custGeom>
        <a:noFill/>
        <a:ln w="11429" cap="flat" cmpd="sng" algn="ctr">
          <a:solidFill>
            <a:schemeClr val="tx1"/>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50065">
        <a:off x="5389410" y="3142184"/>
        <a:ext cx="45141" cy="45141"/>
      </dsp:txXfrm>
    </dsp:sp>
    <dsp:sp modelId="{60EADDC7-185F-4DD1-8D6B-0A82FB36492E}">
      <dsp:nvSpPr>
        <dsp:cNvPr id="0" name=""/>
        <dsp:cNvSpPr/>
      </dsp:nvSpPr>
      <dsp:spPr>
        <a:xfrm>
          <a:off x="5862970" y="2623784"/>
          <a:ext cx="2636250" cy="1121341"/>
        </a:xfrm>
        <a:prstGeom prst="roundRect">
          <a:avLst>
            <a:gd name="adj" fmla="val 10000"/>
          </a:avLst>
        </a:prstGeom>
        <a:solidFill>
          <a:schemeClr val="accent4">
            <a:lumMod val="5000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accent5">
              <a:shade val="8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b="1" kern="1200" dirty="0" smtClean="0">
              <a:solidFill>
                <a:schemeClr val="bg1"/>
              </a:solidFill>
            </a:rPr>
            <a:t>Professional Growth Plan</a:t>
          </a:r>
          <a:endParaRPr lang="en-US" sz="2700" b="1" kern="1200" dirty="0">
            <a:solidFill>
              <a:schemeClr val="bg1"/>
            </a:solidFill>
          </a:endParaRPr>
        </a:p>
      </dsp:txBody>
      <dsp:txXfrm>
        <a:off x="5862970" y="2623784"/>
        <a:ext cx="2636250" cy="1121341"/>
      </dsp:txXfrm>
    </dsp:sp>
    <dsp:sp modelId="{6FFD64D8-52D2-40E3-A95C-37AE8CA74583}">
      <dsp:nvSpPr>
        <dsp:cNvPr id="0" name=""/>
        <dsp:cNvSpPr/>
      </dsp:nvSpPr>
      <dsp:spPr>
        <a:xfrm rot="3350068">
          <a:off x="4608917" y="3793677"/>
          <a:ext cx="1606128" cy="31697"/>
        </a:xfrm>
        <a:custGeom>
          <a:avLst/>
          <a:gdLst/>
          <a:ahLst/>
          <a:cxnLst/>
          <a:rect l="0" t="0" r="0" b="0"/>
          <a:pathLst>
            <a:path>
              <a:moveTo>
                <a:pt x="0" y="15848"/>
              </a:moveTo>
              <a:lnTo>
                <a:pt x="1606128" y="15848"/>
              </a:lnTo>
            </a:path>
          </a:pathLst>
        </a:custGeom>
        <a:noFill/>
        <a:ln w="11429" cap="flat" cmpd="sng" algn="ctr">
          <a:solidFill>
            <a:schemeClr val="tx1"/>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rot="3350068">
        <a:off x="5371828" y="3769373"/>
        <a:ext cx="80306" cy="80306"/>
      </dsp:txXfrm>
    </dsp:sp>
    <dsp:sp modelId="{9D40A853-FFCD-41A0-B6E5-D05F9E472A5A}">
      <dsp:nvSpPr>
        <dsp:cNvPr id="0" name=""/>
        <dsp:cNvSpPr/>
      </dsp:nvSpPr>
      <dsp:spPr>
        <a:xfrm>
          <a:off x="5862970" y="3913326"/>
          <a:ext cx="2636250" cy="1121341"/>
        </a:xfrm>
        <a:prstGeom prst="roundRect">
          <a:avLst>
            <a:gd name="adj" fmla="val 10000"/>
          </a:avLst>
        </a:prstGeom>
        <a:solidFill>
          <a:schemeClr val="accent4">
            <a:lumMod val="5000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accent5">
              <a:shade val="8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b="1" kern="1200" dirty="0" smtClean="0">
              <a:solidFill>
                <a:schemeClr val="bg1"/>
              </a:solidFill>
            </a:rPr>
            <a:t>Self-Reflection</a:t>
          </a:r>
          <a:endParaRPr lang="en-US" sz="2700" b="1" kern="1200" dirty="0">
            <a:solidFill>
              <a:schemeClr val="bg1"/>
            </a:solidFill>
          </a:endParaRPr>
        </a:p>
      </dsp:txBody>
      <dsp:txXfrm>
        <a:off x="5862970" y="3913326"/>
        <a:ext cx="2636250" cy="1121341"/>
      </dsp:txXfrm>
    </dsp:sp>
    <dsp:sp modelId="{E74E65B4-40F6-44C9-A913-8264E7D2C2C0}">
      <dsp:nvSpPr>
        <dsp:cNvPr id="0" name=""/>
        <dsp:cNvSpPr/>
      </dsp:nvSpPr>
      <dsp:spPr>
        <a:xfrm rot="4259574">
          <a:off x="4027241" y="4438448"/>
          <a:ext cx="2769479" cy="31697"/>
        </a:xfrm>
        <a:custGeom>
          <a:avLst/>
          <a:gdLst/>
          <a:ahLst/>
          <a:cxnLst/>
          <a:rect l="0" t="0" r="0" b="0"/>
          <a:pathLst>
            <a:path>
              <a:moveTo>
                <a:pt x="0" y="15848"/>
              </a:moveTo>
              <a:lnTo>
                <a:pt x="2769479" y="15848"/>
              </a:lnTo>
            </a:path>
          </a:pathLst>
        </a:custGeom>
        <a:noFill/>
        <a:ln w="11429" cap="flat" cmpd="sng" algn="ctr">
          <a:solidFill>
            <a:schemeClr val="tx1"/>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rot="4259574">
        <a:off x="5342744" y="4385060"/>
        <a:ext cx="138473" cy="138473"/>
      </dsp:txXfrm>
    </dsp:sp>
    <dsp:sp modelId="{CB3B3C6B-1520-4FAB-B17D-91E79159BA93}">
      <dsp:nvSpPr>
        <dsp:cNvPr id="0" name=""/>
        <dsp:cNvSpPr/>
      </dsp:nvSpPr>
      <dsp:spPr>
        <a:xfrm>
          <a:off x="5862970" y="5202868"/>
          <a:ext cx="2636250" cy="1121341"/>
        </a:xfrm>
        <a:prstGeom prst="roundRect">
          <a:avLst>
            <a:gd name="adj" fmla="val 10000"/>
          </a:avLst>
        </a:prstGeom>
        <a:solidFill>
          <a:schemeClr val="accent4">
            <a:lumMod val="5000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accent5">
              <a:shade val="8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b="1" kern="1200" dirty="0" smtClean="0">
              <a:solidFill>
                <a:schemeClr val="bg1"/>
              </a:solidFill>
            </a:rPr>
            <a:t>Student  Voice*</a:t>
          </a:r>
          <a:endParaRPr lang="en-US" sz="2700" b="1" kern="1200" dirty="0">
            <a:solidFill>
              <a:schemeClr val="bg1"/>
            </a:solidFill>
          </a:endParaRPr>
        </a:p>
      </dsp:txBody>
      <dsp:txXfrm>
        <a:off x="5862970" y="5202868"/>
        <a:ext cx="2636250" cy="112134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8EB33BB8-6C7A-4BE0-9B55-9EAC48D52EC6}" type="datetimeFigureOut">
              <a:rPr lang="en-US"/>
              <a:pPr/>
              <a:t>10/26/2015</a:t>
            </a:fld>
            <a:endParaRPr/>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73F7AA83-DE31-4E93-AB07-EF7FB05F6670}" type="slidenum">
              <a:rPr/>
              <a:pPr/>
              <a:t>‹#›</a:t>
            </a:fld>
            <a:endParaRPr/>
          </a:p>
        </p:txBody>
      </p:sp>
    </p:spTree>
    <p:extLst>
      <p:ext uri="{BB962C8B-B14F-4D97-AF65-F5344CB8AC3E}">
        <p14:creationId xmlns:p14="http://schemas.microsoft.com/office/powerpoint/2010/main" xmlns=""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C611EF64-F73B-4314-BB6F-BC0937BBDF19}" type="datetimeFigureOut">
              <a:rPr lang="en-US"/>
              <a:pPr/>
              <a:t>10/26/2015</a:t>
            </a:fld>
            <a:endParaRPr/>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935E2820-AFE1-45FA-949E-17BDB534E1DC}" type="slidenum">
              <a:rPr/>
              <a:pPr/>
              <a:t>‹#›</a:t>
            </a:fld>
            <a:endParaRPr/>
          </a:p>
        </p:txBody>
      </p:sp>
    </p:spTree>
    <p:extLst>
      <p:ext uri="{BB962C8B-B14F-4D97-AF65-F5344CB8AC3E}">
        <p14:creationId xmlns:p14="http://schemas.microsoft.com/office/powerpoint/2010/main" xmlns=""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pPr/>
              <a:t>1</a:t>
            </a:fld>
            <a:endParaRPr lang="en-US"/>
          </a:p>
        </p:txBody>
      </p:sp>
    </p:spTree>
    <p:extLst>
      <p:ext uri="{BB962C8B-B14F-4D97-AF65-F5344CB8AC3E}">
        <p14:creationId xmlns:p14="http://schemas.microsoft.com/office/powerpoint/2010/main" xmlns="" val="306991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about the goal that</a:t>
            </a:r>
            <a:r>
              <a:rPr lang="en-US" baseline="0" dirty="0" smtClean="0"/>
              <a:t> we examined in the previous slide. </a:t>
            </a:r>
            <a:r>
              <a:rPr lang="en-US" dirty="0" smtClean="0"/>
              <a:t>What new learning might the</a:t>
            </a:r>
            <a:r>
              <a:rPr lang="en-US" baseline="0" dirty="0" smtClean="0"/>
              <a:t> teacher need in order to  implement the goal we just saw?  Take a minute to discuss this question at your tables.</a:t>
            </a:r>
            <a:endParaRPr lang="en-US" dirty="0"/>
          </a:p>
        </p:txBody>
      </p:sp>
      <p:sp>
        <p:nvSpPr>
          <p:cNvPr id="4" name="Slide Number Placeholder 3"/>
          <p:cNvSpPr>
            <a:spLocks noGrp="1"/>
          </p:cNvSpPr>
          <p:nvPr>
            <p:ph type="sldNum" sz="quarter" idx="10"/>
          </p:nvPr>
        </p:nvSpPr>
        <p:spPr/>
        <p:txBody>
          <a:bodyPr/>
          <a:lstStyle/>
          <a:p>
            <a:fld id="{49DFB34B-8338-4DD0-BADD-7D5023B489BB}" type="slidenum">
              <a:rPr lang="en-US" smtClean="0"/>
              <a:pPr/>
              <a:t>40</a:t>
            </a:fld>
            <a:endParaRPr lang="en-US" dirty="0"/>
          </a:p>
        </p:txBody>
      </p:sp>
    </p:spTree>
    <p:extLst>
      <p:ext uri="{BB962C8B-B14F-4D97-AF65-F5344CB8AC3E}">
        <p14:creationId xmlns:p14="http://schemas.microsoft.com/office/powerpoint/2010/main" xmlns="" val="3508203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31774">
              <a:defRPr/>
            </a:pPr>
            <a:r>
              <a:rPr lang="en-US" dirty="0" smtClean="0"/>
              <a:t>The comprehensive nature of teaching as described in the framework,</a:t>
            </a:r>
            <a:r>
              <a:rPr lang="en-US" baseline="0" dirty="0" smtClean="0"/>
              <a:t> has important implications for how teachers reflect on their practice and how they demonstrate their skill.  Because much of the work of teaching happens outside the classroom, a comprehensive examination of practice cannot be restricted solely to observations of teaching.</a:t>
            </a:r>
            <a:endParaRPr lang="en-US" dirty="0" smtClean="0"/>
          </a:p>
          <a:p>
            <a:endParaRPr lang="en-US" dirty="0" smtClean="0"/>
          </a:p>
          <a:p>
            <a:r>
              <a:rPr lang="en-US" dirty="0" smtClean="0"/>
              <a:t>The</a:t>
            </a:r>
            <a:r>
              <a:rPr lang="en-US" baseline="0" dirty="0" smtClean="0"/>
              <a:t> framework for teaching aims to describe all aspects of teaching; referring not only to what occurs in the classroom, but what occurs behind the scenes.  For example:</a:t>
            </a:r>
          </a:p>
          <a:p>
            <a:r>
              <a:rPr lang="en-US" baseline="0" dirty="0" smtClean="0"/>
              <a:t>Planning for Instruction and Next Steps – Domain 1  (Teacher gathers evidence)</a:t>
            </a:r>
          </a:p>
          <a:p>
            <a:r>
              <a:rPr lang="en-US" baseline="0" dirty="0" smtClean="0"/>
              <a:t>Interacting with colleagues in the faculty lounge, on school and district committees, and in pursuit of instructional improvement. (Teacher gathers evidence Domain 4)</a:t>
            </a:r>
          </a:p>
          <a:p>
            <a:endParaRPr lang="en-US" baseline="0" dirty="0" smtClean="0"/>
          </a:p>
          <a:p>
            <a:r>
              <a:rPr lang="en-US" baseline="0" dirty="0" smtClean="0"/>
              <a:t>For Domains 2 and 3the supervisor gathers evidence of what they see, hear or read; primarily through observation which we just discussed.</a:t>
            </a:r>
          </a:p>
          <a:p>
            <a:endParaRPr lang="en-US" baseline="0" dirty="0" smtClean="0"/>
          </a:p>
          <a:p>
            <a:r>
              <a:rPr lang="en-US" baseline="0" dirty="0" smtClean="0"/>
              <a:t>Now let’s review Domains 2 and 3:  Components, elements, critical attributes and sample evidence.</a:t>
            </a:r>
          </a:p>
          <a:p>
            <a:endParaRPr lang="en-US" baseline="0" dirty="0" smtClean="0"/>
          </a:p>
          <a:p>
            <a:pPr defTabSz="931774">
              <a:defRPr/>
            </a:pPr>
            <a:r>
              <a:rPr lang="en-US" altLang="en-US" dirty="0" smtClean="0"/>
              <a:t>The performance levels in the </a:t>
            </a:r>
            <a:r>
              <a:rPr lang="en-US" altLang="en-US" dirty="0" err="1" smtClean="0"/>
              <a:t>FfT</a:t>
            </a:r>
            <a:r>
              <a:rPr lang="en-US" altLang="en-US" dirty="0" smtClean="0"/>
              <a:t> provide common language for teacher effectiveness that supervisors and teachers can use for discussion, evaluation and reflection.  </a:t>
            </a:r>
          </a:p>
          <a:p>
            <a:endParaRPr lang="en-US" dirty="0"/>
          </a:p>
        </p:txBody>
      </p:sp>
      <p:sp>
        <p:nvSpPr>
          <p:cNvPr id="4" name="Slide Number Placeholder 3"/>
          <p:cNvSpPr>
            <a:spLocks noGrp="1"/>
          </p:cNvSpPr>
          <p:nvPr>
            <p:ph type="sldNum" sz="quarter" idx="10"/>
          </p:nvPr>
        </p:nvSpPr>
        <p:spPr/>
        <p:txBody>
          <a:bodyPr/>
          <a:lstStyle/>
          <a:p>
            <a:fld id="{935E2820-AFE1-45FA-949E-17BDB534E1DC}" type="slidenum">
              <a:rPr lang="en-US" smtClean="0"/>
              <a:pPr/>
              <a:t>55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7DD9F8-4F79-4A74-B243-8B228A6DD37D}" type="slidenum">
              <a:rPr lang="en-US" smtClean="0"/>
              <a:pPr/>
              <a:t>73</a:t>
            </a:fld>
            <a:endParaRPr lang="en-US"/>
          </a:p>
        </p:txBody>
      </p:sp>
    </p:spTree>
    <p:extLst>
      <p:ext uri="{BB962C8B-B14F-4D97-AF65-F5344CB8AC3E}">
        <p14:creationId xmlns:p14="http://schemas.microsoft.com/office/powerpoint/2010/main" xmlns="" val="3100560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7DD9F8-4F79-4A74-B243-8B228A6DD37D}" type="slidenum">
              <a:rPr lang="en-US" smtClean="0"/>
              <a:pPr/>
              <a:t>81</a:t>
            </a:fld>
            <a:endParaRPr lang="en-US"/>
          </a:p>
        </p:txBody>
      </p:sp>
    </p:spTree>
    <p:extLst>
      <p:ext uri="{BB962C8B-B14F-4D97-AF65-F5344CB8AC3E}">
        <p14:creationId xmlns:p14="http://schemas.microsoft.com/office/powerpoint/2010/main" xmlns="" val="215318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7DD9F8-4F79-4A74-B243-8B228A6DD37D}" type="slidenum">
              <a:rPr lang="en-US" smtClean="0"/>
              <a:pPr/>
              <a:t>82</a:t>
            </a:fld>
            <a:endParaRPr lang="en-US"/>
          </a:p>
        </p:txBody>
      </p:sp>
    </p:spTree>
    <p:extLst>
      <p:ext uri="{BB962C8B-B14F-4D97-AF65-F5344CB8AC3E}">
        <p14:creationId xmlns:p14="http://schemas.microsoft.com/office/powerpoint/2010/main" xmlns="" val="1908207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7DD9F8-4F79-4A74-B243-8B228A6DD37D}" type="slidenum">
              <a:rPr lang="en-US" smtClean="0"/>
              <a:pPr/>
              <a:t>83</a:t>
            </a:fld>
            <a:endParaRPr lang="en-US"/>
          </a:p>
        </p:txBody>
      </p:sp>
    </p:spTree>
    <p:extLst>
      <p:ext uri="{BB962C8B-B14F-4D97-AF65-F5344CB8AC3E}">
        <p14:creationId xmlns:p14="http://schemas.microsoft.com/office/powerpoint/2010/main" xmlns="" val="3975929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7DD9F8-4F79-4A74-B243-8B228A6DD37D}" type="slidenum">
              <a:rPr lang="en-US" smtClean="0"/>
              <a:pPr/>
              <a:t>84</a:t>
            </a:fld>
            <a:endParaRPr lang="en-US"/>
          </a:p>
        </p:txBody>
      </p:sp>
    </p:spTree>
    <p:extLst>
      <p:ext uri="{BB962C8B-B14F-4D97-AF65-F5344CB8AC3E}">
        <p14:creationId xmlns:p14="http://schemas.microsoft.com/office/powerpoint/2010/main" xmlns="" val="50868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slide I have used with teachers.  The idea is to get teachers to understand the need to get to know their students using multiple assessments.</a:t>
            </a:r>
            <a:endParaRPr lang="en-US" dirty="0"/>
          </a:p>
        </p:txBody>
      </p:sp>
      <p:sp>
        <p:nvSpPr>
          <p:cNvPr id="4" name="Slide Number Placeholder 3"/>
          <p:cNvSpPr>
            <a:spLocks noGrp="1"/>
          </p:cNvSpPr>
          <p:nvPr>
            <p:ph type="sldNum" sz="quarter" idx="10"/>
          </p:nvPr>
        </p:nvSpPr>
        <p:spPr/>
        <p:txBody>
          <a:bodyPr/>
          <a:lstStyle/>
          <a:p>
            <a:fld id="{F97DD9F8-4F79-4A74-B243-8B228A6DD37D}" type="slidenum">
              <a:rPr lang="en-US" smtClean="0"/>
              <a:pPr/>
              <a:t>86</a:t>
            </a:fld>
            <a:endParaRPr lang="en-US"/>
          </a:p>
        </p:txBody>
      </p:sp>
    </p:spTree>
    <p:extLst>
      <p:ext uri="{BB962C8B-B14F-4D97-AF65-F5344CB8AC3E}">
        <p14:creationId xmlns:p14="http://schemas.microsoft.com/office/powerpoint/2010/main" xmlns="" val="4138455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7DD9F8-4F79-4A74-B243-8B228A6DD37D}" type="slidenum">
              <a:rPr lang="en-US" smtClean="0"/>
              <a:pPr/>
              <a:t>87</a:t>
            </a:fld>
            <a:endParaRPr lang="en-US"/>
          </a:p>
        </p:txBody>
      </p:sp>
    </p:spTree>
    <p:extLst>
      <p:ext uri="{BB962C8B-B14F-4D97-AF65-F5344CB8AC3E}">
        <p14:creationId xmlns:p14="http://schemas.microsoft.com/office/powerpoint/2010/main" xmlns="" val="2907493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a:t>
            </a:r>
            <a:r>
              <a:rPr lang="en-US" baseline="0" dirty="0" smtClean="0"/>
              <a:t> about the big picture and how an overall performance rating is achieved.  Not too much time.</a:t>
            </a:r>
            <a:endParaRPr lang="en-US" dirty="0"/>
          </a:p>
        </p:txBody>
      </p:sp>
      <p:sp>
        <p:nvSpPr>
          <p:cNvPr id="4" name="Slide Number Placeholder 3"/>
          <p:cNvSpPr>
            <a:spLocks noGrp="1"/>
          </p:cNvSpPr>
          <p:nvPr>
            <p:ph type="sldNum" sz="quarter" idx="10"/>
          </p:nvPr>
        </p:nvSpPr>
        <p:spPr/>
        <p:txBody>
          <a:bodyPr/>
          <a:lstStyle/>
          <a:p>
            <a:fld id="{935E2820-AFE1-45FA-949E-17BDB534E1DC}" type="slidenum">
              <a:rPr lang="en-US" smtClean="0"/>
              <a:pPr/>
              <a:t>8</a:t>
            </a:fld>
            <a:endParaRPr lang="en-US"/>
          </a:p>
        </p:txBody>
      </p:sp>
    </p:spTree>
    <p:extLst>
      <p:ext uri="{BB962C8B-B14F-4D97-AF65-F5344CB8AC3E}">
        <p14:creationId xmlns:p14="http://schemas.microsoft.com/office/powerpoint/2010/main" xmlns="" val="3097577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Student growth is only one of the</a:t>
            </a:r>
            <a:r>
              <a:rPr lang="en-US" altLang="en-US" baseline="0" dirty="0" smtClean="0"/>
              <a:t> sources of evidence, but it is important to keep in mind that it is also the important outcome of the whole system. Teacher effectiveness should result in student learning.   Observation – minimum of 4 observations- check CEP for directions of how many full and minis and the schedule for one year and three year </a:t>
            </a:r>
            <a:r>
              <a:rPr lang="en-US" altLang="en-US" baseline="0" dirty="0" err="1" smtClean="0"/>
              <a:t>summantive</a:t>
            </a:r>
            <a:r>
              <a:rPr lang="en-US" altLang="en-US" baseline="0" dirty="0" smtClean="0"/>
              <a:t>.  Student Voice is off the table now for preschool through 2</a:t>
            </a:r>
            <a:r>
              <a:rPr lang="en-US" altLang="en-US" baseline="30000" dirty="0" smtClean="0"/>
              <a:t>nd</a:t>
            </a:r>
            <a:r>
              <a:rPr lang="en-US" altLang="en-US" baseline="0" dirty="0" smtClean="0"/>
              <a:t> grade.</a:t>
            </a:r>
            <a:endParaRPr lang="en-US" altLang="en-US" dirty="0" smtClean="0"/>
          </a:p>
        </p:txBody>
      </p:sp>
      <p:sp>
        <p:nvSpPr>
          <p:cNvPr id="4" name="Slide Number Placeholder 3"/>
          <p:cNvSpPr>
            <a:spLocks noGrp="1"/>
          </p:cNvSpPr>
          <p:nvPr>
            <p:ph type="sldNum" sz="quarter" idx="5"/>
          </p:nvPr>
        </p:nvSpPr>
        <p:spPr/>
        <p:txBody>
          <a:bodyPr/>
          <a:lstStyle/>
          <a:p>
            <a:pPr>
              <a:defRPr/>
            </a:pPr>
            <a:fld id="{BA44F7E6-9324-4E92-807C-E7A05D0521DD}" type="slidenum">
              <a:rPr lang="en-US" smtClean="0"/>
              <a:pPr>
                <a:defRPr/>
              </a:pPr>
              <a:t>10</a:t>
            </a:fld>
            <a:endParaRPr lang="en-US" dirty="0"/>
          </a:p>
        </p:txBody>
      </p:sp>
    </p:spTree>
    <p:extLst>
      <p:ext uri="{BB962C8B-B14F-4D97-AF65-F5344CB8AC3E}">
        <p14:creationId xmlns:p14="http://schemas.microsoft.com/office/powerpoint/2010/main" xmlns="" val="1951888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Danielson Framework is the document that preschool teachers self-reflect.</a:t>
            </a:r>
            <a:endParaRPr lang="en-US" dirty="0"/>
          </a:p>
        </p:txBody>
      </p:sp>
      <p:sp>
        <p:nvSpPr>
          <p:cNvPr id="4" name="Slide Number Placeholder 3"/>
          <p:cNvSpPr>
            <a:spLocks noGrp="1"/>
          </p:cNvSpPr>
          <p:nvPr>
            <p:ph type="sldNum" sz="quarter" idx="10"/>
          </p:nvPr>
        </p:nvSpPr>
        <p:spPr/>
        <p:txBody>
          <a:bodyPr/>
          <a:lstStyle/>
          <a:p>
            <a:fld id="{935E2820-AFE1-45FA-949E-17BDB534E1DC}" type="slidenum">
              <a:rPr lang="en-US" smtClean="0"/>
              <a:pPr/>
              <a:t>11</a:t>
            </a:fld>
            <a:endParaRPr lang="en-US"/>
          </a:p>
        </p:txBody>
      </p:sp>
    </p:spTree>
    <p:extLst>
      <p:ext uri="{BB962C8B-B14F-4D97-AF65-F5344CB8AC3E}">
        <p14:creationId xmlns:p14="http://schemas.microsoft.com/office/powerpoint/2010/main" xmlns="" val="2672496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chart in the Model Certified Evaluation Plan created by KDE shows us how evidence of professional practice will result in ratings in each of the Domains of the Framework for Teaching. Notice on the left that there are several sources of evidence for this, including observation, student voice, professional growth plans and self-reflection. Also, notice that districts can also identify other sources of evidence as appropriate. </a:t>
            </a:r>
            <a:endParaRPr lang="en-US" dirty="0"/>
          </a:p>
        </p:txBody>
      </p:sp>
      <p:sp>
        <p:nvSpPr>
          <p:cNvPr id="4" name="Slide Number Placeholder 3"/>
          <p:cNvSpPr>
            <a:spLocks noGrp="1"/>
          </p:cNvSpPr>
          <p:nvPr>
            <p:ph type="sldNum" sz="quarter" idx="10"/>
          </p:nvPr>
        </p:nvSpPr>
        <p:spPr/>
        <p:txBody>
          <a:bodyPr/>
          <a:lstStyle/>
          <a:p>
            <a:fld id="{0BD8687C-18EE-4645-996B-793C6974E3B0}" type="slidenum">
              <a:rPr lang="en-US" smtClean="0"/>
              <a:pPr/>
              <a:t>19</a:t>
            </a:fld>
            <a:endParaRPr lang="en-US"/>
          </a:p>
        </p:txBody>
      </p:sp>
    </p:spTree>
    <p:extLst>
      <p:ext uri="{BB962C8B-B14F-4D97-AF65-F5344CB8AC3E}">
        <p14:creationId xmlns:p14="http://schemas.microsoft.com/office/powerpoint/2010/main" xmlns="" val="2983699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B1A6C27-2209-46F7-86F6-29314764C838}" type="slidenum">
              <a:rPr lang="en-US" smtClean="0"/>
              <a:pPr>
                <a:defRPr/>
              </a:pPr>
              <a:t>28</a:t>
            </a:fld>
            <a:endParaRPr lang="en-US" dirty="0"/>
          </a:p>
        </p:txBody>
      </p:sp>
    </p:spTree>
    <p:extLst>
      <p:ext uri="{BB962C8B-B14F-4D97-AF65-F5344CB8AC3E}">
        <p14:creationId xmlns:p14="http://schemas.microsoft.com/office/powerpoint/2010/main" xmlns="" val="2840967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Give the self-reflection</a:t>
            </a:r>
            <a:r>
              <a:rPr lang="en-US" altLang="en-US" baseline="0" dirty="0" smtClean="0"/>
              <a:t> activity to each teacher to complete.  </a:t>
            </a:r>
            <a:r>
              <a:rPr lang="en-US" altLang="en-US" dirty="0" smtClean="0"/>
              <a:t>Using the Initial Reflection on Practice document,</a:t>
            </a:r>
            <a:r>
              <a:rPr lang="en-US" altLang="en-US" baseline="0" dirty="0" smtClean="0"/>
              <a:t> a</a:t>
            </a:r>
            <a:r>
              <a:rPr lang="en-US" altLang="en-US" dirty="0" smtClean="0"/>
              <a:t>n educator reflects on their teaching choosing the descriptors that best describe their teaching practices.  </a:t>
            </a:r>
          </a:p>
          <a:p>
            <a:endParaRPr lang="en-US" altLang="en-US" dirty="0" smtClean="0"/>
          </a:p>
          <a:p>
            <a:endParaRPr lang="en-US" altLang="en-US" dirty="0" smtClean="0"/>
          </a:p>
        </p:txBody>
      </p:sp>
      <p:sp>
        <p:nvSpPr>
          <p:cNvPr id="4" name="Slide Number Placeholder 3"/>
          <p:cNvSpPr>
            <a:spLocks noGrp="1"/>
          </p:cNvSpPr>
          <p:nvPr>
            <p:ph type="sldNum" sz="quarter" idx="5"/>
          </p:nvPr>
        </p:nvSpPr>
        <p:spPr/>
        <p:txBody>
          <a:bodyPr/>
          <a:lstStyle/>
          <a:p>
            <a:pPr>
              <a:defRPr/>
            </a:pPr>
            <a:fld id="{E0338828-3070-4AD8-9FAE-2D5E0F1E1897}" type="slidenum">
              <a:rPr lang="en-US" smtClean="0"/>
              <a:pPr>
                <a:defRPr/>
              </a:pPr>
              <a:t>31</a:t>
            </a:fld>
            <a:endParaRPr lang="en-US"/>
          </a:p>
        </p:txBody>
      </p:sp>
    </p:spTree>
    <p:extLst>
      <p:ext uri="{BB962C8B-B14F-4D97-AF65-F5344CB8AC3E}">
        <p14:creationId xmlns:p14="http://schemas.microsoft.com/office/powerpoint/2010/main" xmlns="" val="3846904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altLang="en-US" dirty="0" smtClean="0"/>
              <a:t>After a teacher has chosen the descriptors that best describe their teaching practice, they then refer to the </a:t>
            </a:r>
            <a:r>
              <a:rPr lang="en-US" altLang="en-US" u="sng" dirty="0" smtClean="0"/>
              <a:t>KY Framework for Teaching </a:t>
            </a:r>
            <a:r>
              <a:rPr lang="en-US" altLang="en-US" dirty="0" smtClean="0"/>
              <a:t>and find the descriptors within the performance levels in each</a:t>
            </a:r>
            <a:r>
              <a:rPr lang="en-US" altLang="en-US" baseline="0" dirty="0" smtClean="0"/>
              <a:t> of the components</a:t>
            </a:r>
            <a:r>
              <a:rPr lang="en-US" altLang="en-US" dirty="0" smtClean="0"/>
              <a:t>. Using this process, a teacher determines their performance level in each of the components in the framework. It is this data that will entered into EDS. </a:t>
            </a:r>
          </a:p>
          <a:p>
            <a:pPr>
              <a:spcBef>
                <a:spcPct val="0"/>
              </a:spcBef>
            </a:pPr>
            <a:endParaRPr lang="en-US" altLang="en-US" dirty="0"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31731" indent="-281435" eaLnBrk="0" hangingPunct="0">
              <a:defRPr>
                <a:solidFill>
                  <a:schemeClr val="tx1"/>
                </a:solidFill>
                <a:latin typeface="Calibri" pitchFamily="34" charset="0"/>
                <a:cs typeface="Arial" charset="0"/>
              </a:defRPr>
            </a:lvl2pPr>
            <a:lvl3pPr marL="1125741" indent="-225148" eaLnBrk="0" hangingPunct="0">
              <a:defRPr>
                <a:solidFill>
                  <a:schemeClr val="tx1"/>
                </a:solidFill>
                <a:latin typeface="Calibri" pitchFamily="34" charset="0"/>
                <a:cs typeface="Arial" charset="0"/>
              </a:defRPr>
            </a:lvl3pPr>
            <a:lvl4pPr marL="1576037" indent="-225148" eaLnBrk="0" hangingPunct="0">
              <a:defRPr>
                <a:solidFill>
                  <a:schemeClr val="tx1"/>
                </a:solidFill>
                <a:latin typeface="Calibri" pitchFamily="34" charset="0"/>
                <a:cs typeface="Arial" charset="0"/>
              </a:defRPr>
            </a:lvl4pPr>
            <a:lvl5pPr marL="2026333" indent="-225148" eaLnBrk="0" hangingPunct="0">
              <a:defRPr>
                <a:solidFill>
                  <a:schemeClr val="tx1"/>
                </a:solidFill>
                <a:latin typeface="Calibri" pitchFamily="34" charset="0"/>
                <a:cs typeface="Arial" charset="0"/>
              </a:defRPr>
            </a:lvl5pPr>
            <a:lvl6pPr marL="2476630" indent="-225148" eaLnBrk="0" fontAlgn="base" hangingPunct="0">
              <a:spcBef>
                <a:spcPct val="0"/>
              </a:spcBef>
              <a:spcAft>
                <a:spcPct val="0"/>
              </a:spcAft>
              <a:defRPr>
                <a:solidFill>
                  <a:schemeClr val="tx1"/>
                </a:solidFill>
                <a:latin typeface="Calibri" pitchFamily="34" charset="0"/>
                <a:cs typeface="Arial" charset="0"/>
              </a:defRPr>
            </a:lvl6pPr>
            <a:lvl7pPr marL="2926926" indent="-225148" eaLnBrk="0" fontAlgn="base" hangingPunct="0">
              <a:spcBef>
                <a:spcPct val="0"/>
              </a:spcBef>
              <a:spcAft>
                <a:spcPct val="0"/>
              </a:spcAft>
              <a:defRPr>
                <a:solidFill>
                  <a:schemeClr val="tx1"/>
                </a:solidFill>
                <a:latin typeface="Calibri" pitchFamily="34" charset="0"/>
                <a:cs typeface="Arial" charset="0"/>
              </a:defRPr>
            </a:lvl7pPr>
            <a:lvl8pPr marL="3377222" indent="-225148" eaLnBrk="0" fontAlgn="base" hangingPunct="0">
              <a:spcBef>
                <a:spcPct val="0"/>
              </a:spcBef>
              <a:spcAft>
                <a:spcPct val="0"/>
              </a:spcAft>
              <a:defRPr>
                <a:solidFill>
                  <a:schemeClr val="tx1"/>
                </a:solidFill>
                <a:latin typeface="Calibri" pitchFamily="34" charset="0"/>
                <a:cs typeface="Arial" charset="0"/>
              </a:defRPr>
            </a:lvl8pPr>
            <a:lvl9pPr marL="3827518" indent="-225148"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8CD4509C-C7B5-4E86-B5F0-57E1D0C6570C}" type="slidenum">
              <a:rPr lang="en-US" altLang="en-US" smtClean="0">
                <a:solidFill>
                  <a:srgbClr val="000000"/>
                </a:solidFill>
              </a:rPr>
              <a:pPr eaLnBrk="1" fontAlgn="base" hangingPunct="1">
                <a:spcBef>
                  <a:spcPct val="0"/>
                </a:spcBef>
                <a:spcAft>
                  <a:spcPct val="0"/>
                </a:spcAft>
              </a:pPr>
              <a:t>32</a:t>
            </a:fld>
            <a:endParaRPr lang="en-US" altLang="en-US" smtClean="0">
              <a:solidFill>
                <a:srgbClr val="000000"/>
              </a:solidFill>
            </a:endParaRPr>
          </a:p>
        </p:txBody>
      </p:sp>
    </p:spTree>
    <p:extLst>
      <p:ext uri="{BB962C8B-B14F-4D97-AF65-F5344CB8AC3E}">
        <p14:creationId xmlns:p14="http://schemas.microsoft.com/office/powerpoint/2010/main" xmlns="" val="2311424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a principal and teacher agrees on the professional growth</a:t>
            </a:r>
            <a:r>
              <a:rPr lang="en-US" baseline="0" dirty="0" smtClean="0"/>
              <a:t> goal area and the goal has been written it becomes important to identify the learning that is necessary for the teacher to accomplish the goal. </a:t>
            </a:r>
            <a:endParaRPr lang="en-US" dirty="0"/>
          </a:p>
        </p:txBody>
      </p:sp>
      <p:sp>
        <p:nvSpPr>
          <p:cNvPr id="4" name="Slide Number Placeholder 3"/>
          <p:cNvSpPr>
            <a:spLocks noGrp="1"/>
          </p:cNvSpPr>
          <p:nvPr>
            <p:ph type="sldNum" sz="quarter" idx="10"/>
          </p:nvPr>
        </p:nvSpPr>
        <p:spPr/>
        <p:txBody>
          <a:bodyPr/>
          <a:lstStyle/>
          <a:p>
            <a:fld id="{49DFB34B-8338-4DD0-BADD-7D5023B489BB}" type="slidenum">
              <a:rPr lang="en-US" smtClean="0"/>
              <a:pPr/>
              <a:t>39</a:t>
            </a:fld>
            <a:endParaRPr lang="en-US" dirty="0"/>
          </a:p>
        </p:txBody>
      </p:sp>
    </p:spTree>
    <p:extLst>
      <p:ext uri="{BB962C8B-B14F-4D97-AF65-F5344CB8AC3E}">
        <p14:creationId xmlns:p14="http://schemas.microsoft.com/office/powerpoint/2010/main" xmlns="" val="725272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D3B9702-7FBF-4720-8670-571C5E7EEDDE}" type="datetime1">
              <a:rPr lang="en-US" smtClean="0"/>
              <a:pPr/>
              <a:t>10/26/2015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8FDBFFB2-86D9-4B8F-A59A-553A60B94BBE}" type="slidenum">
              <a:rPr lang="en-US" smtClean="0"/>
              <a:pPr/>
              <a:t>‹#›</a:t>
            </a:fld>
            <a:endParaRPr lang="en-US"/>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427AEA-BBBB-4C9B-AB23-214EAA8AB789}" type="datetime1">
              <a:rPr lang="en-US" smtClean="0"/>
              <a:pPr/>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BFFB2-86D9-4B8F-A59A-553A60B94BB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9221216" y="3009902"/>
            <a:ext cx="609600" cy="441325"/>
          </a:xfrm>
        </p:spPr>
        <p:txBody>
          <a:bodyPr/>
          <a:lstStyle/>
          <a:p>
            <a:fld id="{8FDBFFB2-86D9-4B8F-A59A-553A60B94BBE}" type="slidenum">
              <a:rPr lang="en-US" smtClean="0"/>
              <a:pPr/>
              <a:t>‹#›</a:t>
            </a:fld>
            <a:endParaRPr lang="en-US"/>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91CA30-F5CD-4CA0-B16A-349C6F830700}" type="datetime1">
              <a:rPr lang="en-US" smtClean="0"/>
              <a:pPr/>
              <a:t>10/26/2015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9855200" y="304802"/>
            <a:ext cx="19304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B3AF48E-ABA0-4B58-B562-D1D7408067C4}" type="datetime1">
              <a:rPr lang="en-US" smtClean="0"/>
              <a:pPr/>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8FDBFFB2-86D9-4B8F-A59A-553A60B94BBE}" type="slidenum">
              <a:rPr lang="en-US" smtClean="0"/>
              <a:pPr/>
              <a:t>‹#›</a:t>
            </a:fld>
            <a:endParaRPr lang="en-US"/>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B2A5034C-8BD9-4B0C-893B-33834FAB227F}" type="datetime1">
              <a:rPr lang="en-US" smtClean="0"/>
              <a:pPr/>
              <a:t>10/26/2015</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8FDBFFB2-86D9-4B8F-A59A-553A60B94BBE}" type="slidenum">
              <a:rPr lang="en-US" smtClean="0"/>
              <a:pPr/>
              <a:t>‹#›</a:t>
            </a:fld>
            <a:endParaRPr lang="en-US"/>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7721600" y="6409944"/>
            <a:ext cx="4059936" cy="365760"/>
          </a:xfrm>
        </p:spPr>
        <p:txBody>
          <a:bodyPr/>
          <a:lstStyle/>
          <a:p>
            <a:fld id="{7CD787AA-CBCD-47F9-A04C-7106C508CDE4}" type="datetime1">
              <a:rPr lang="en-US" smtClean="0"/>
              <a:pPr/>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DBFFB2-86D9-4B8F-A59A-553A60B94BBE}" type="slidenum">
              <a:rPr lang="en-US" smtClean="0"/>
              <a:pPr/>
              <a:t>‹#›</a:t>
            </a:fld>
            <a:endParaRPr lang="en-US"/>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D1CC9DD-75F5-4611-BA0B-CFB1A226639C}" type="datetime1">
              <a:rPr lang="en-US" smtClean="0"/>
              <a:pPr/>
              <a:t>10/26/2015</a:t>
            </a:fld>
            <a:endParaRPr lang="en-US"/>
          </a:p>
        </p:txBody>
      </p:sp>
      <p:sp>
        <p:nvSpPr>
          <p:cNvPr id="8" name="Footer Placeholder 7"/>
          <p:cNvSpPr>
            <a:spLocks noGrp="1"/>
          </p:cNvSpPr>
          <p:nvPr>
            <p:ph type="ftr" sz="quarter" idx="11"/>
          </p:nvPr>
        </p:nvSpPr>
        <p:spPr>
          <a:xfrm>
            <a:off x="406400" y="6409944"/>
            <a:ext cx="4775200" cy="365760"/>
          </a:xfrm>
        </p:spPr>
        <p:txBody>
          <a:bodyPr/>
          <a:lstStyle/>
          <a:p>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8FDBFFB2-86D9-4B8F-A59A-553A60B94BBE}"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980F1F9-2D3D-4243-878F-D000C3F2A1C4}" type="datetime1">
              <a:rPr lang="en-US" smtClean="0"/>
              <a:pPr/>
              <a:t>10/26/2015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5791200" y="1036021"/>
            <a:ext cx="609600" cy="441325"/>
          </a:xfrm>
        </p:spPr>
        <p:txBody>
          <a:bodyPr/>
          <a:lstStyle/>
          <a:p>
            <a:fld id="{8FDBFFB2-86D9-4B8F-A59A-553A60B94BB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2ABCBE8-1824-4658-A8BB-BECFAEB7E35A}" type="datetime1">
              <a:rPr lang="en-US" smtClean="0"/>
              <a:pPr/>
              <a:t>10/26/2015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8FDBFFB2-86D9-4B8F-A59A-553A60B94BB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8FDBFFB2-86D9-4B8F-A59A-553A60B94BBE}" type="slidenum">
              <a:rPr lang="en-US" smtClean="0"/>
              <a:pPr/>
              <a:t>‹#›</a:t>
            </a:fld>
            <a:endParaRPr lang="en-US"/>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5085CD17-C377-4DE5-9FCA-CC7471605C58}" type="datetime1">
              <a:rPr lang="en-US" smtClean="0"/>
              <a:pPr/>
              <a:t>10/26/2015</a:t>
            </a:fld>
            <a:endParaRPr lang="en-US"/>
          </a:p>
        </p:txBody>
      </p:sp>
      <p:sp>
        <p:nvSpPr>
          <p:cNvPr id="6" name="Footer Placeholder 5"/>
          <p:cNvSpPr>
            <a:spLocks noGrp="1"/>
          </p:cNvSpPr>
          <p:nvPr>
            <p:ph type="ftr" sz="quarter" idx="11"/>
          </p:nvPr>
        </p:nvSpPr>
        <p:spPr>
          <a:xfrm>
            <a:off x="402336" y="6410848"/>
            <a:ext cx="451104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828800" y="312739"/>
            <a:ext cx="609600" cy="441325"/>
          </a:xfrm>
        </p:spPr>
        <p:txBody>
          <a:bodyPr/>
          <a:lstStyle/>
          <a:p>
            <a:fld id="{8FDBFFB2-86D9-4B8F-A59A-553A60B94BBE}" type="slidenum">
              <a:rPr lang="en-US" smtClean="0"/>
              <a:pPr/>
              <a:t>‹#›</a:t>
            </a:fld>
            <a:endParaRPr lang="en-US"/>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7717536" y="6404984"/>
            <a:ext cx="4059936" cy="365760"/>
          </a:xfrm>
        </p:spPr>
        <p:txBody>
          <a:bodyPr/>
          <a:lstStyle/>
          <a:p>
            <a:fld id="{A9BE9F02-BE96-4BAE-86A5-1FA60D24CAE2}" type="datetime1">
              <a:rPr lang="en-US" smtClean="0"/>
              <a:pPr/>
              <a:t>10/26/2015</a:t>
            </a:fld>
            <a:endParaRPr lang="en-US"/>
          </a:p>
        </p:txBody>
      </p:sp>
      <p:sp>
        <p:nvSpPr>
          <p:cNvPr id="6" name="Footer Placeholder 5"/>
          <p:cNvSpPr>
            <a:spLocks noGrp="1"/>
          </p:cNvSpPr>
          <p:nvPr>
            <p:ph type="ftr" sz="quarter" idx="11"/>
          </p:nvPr>
        </p:nvSpPr>
        <p:spPr>
          <a:xfrm>
            <a:off x="402336" y="6410848"/>
            <a:ext cx="4779264"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9D3B9702-7FBF-4720-8670-571C5E7EEDDE}" type="datetime1">
              <a:rPr lang="en-US" smtClean="0"/>
              <a:pPr/>
              <a:t>10/26/2015</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FDBFFB2-86D9-4B8F-A59A-553A60B94BBE}" type="slidenum">
              <a:rPr lang="en-US" smtClean="0"/>
              <a:pPr/>
              <a:t>‹#›</a:t>
            </a:fld>
            <a:endParaRPr lang="en-US"/>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education.ky.gov/teachers/HiEffTeach/Pages/PGES--Overview-Series.aspx"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com/url?sa=i&amp;rct=j&amp;q=&amp;esrc=s&amp;frm=1&amp;source=images&amp;cd=&amp;cad=rja&amp;docid=7tZa1rysDncH2M&amp;tbnid=TLBmHz43A4gWEM:&amp;ved=0CAUQjRw&amp;url=http://measurematt.tumblr.com/&amp;ei=lT6WUbLpMYeg9QTe4YGwDA&amp;bvm=bv.46471029,d.eWU&amp;psig=AFQjCNGmAJ8YXufwXOo0kdw-0TvfHxw90A&amp;ust=1368887297689682"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google.com/url?sa=i&amp;rct=j&amp;q=&amp;esrc=s&amp;frm=1&amp;source=images&amp;cd=&amp;cad=rja&amp;docid=U8vuITb78615vM&amp;tbnid=Jrjv177ahIDyNM:&amp;ved=0CAUQjRw&amp;url=http://trails.asanet.org/Lists/DL%20Resources/DispForm.aspx?ID=12644&amp;ei=iHqKUf_eJYna9ASbsoHYBg&amp;bvm=bv.46226182,d.eWU&amp;psig=AFQjCNHyWQX5obm6PVRvpIUzlt0AZL2sWQ&amp;ust=1368116181591013"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2015-16</a:t>
            </a:r>
            <a:endParaRPr lang="en-US" dirty="0"/>
          </a:p>
        </p:txBody>
      </p:sp>
      <p:sp>
        <p:nvSpPr>
          <p:cNvPr id="2" name="Title 1"/>
          <p:cNvSpPr>
            <a:spLocks noGrp="1"/>
          </p:cNvSpPr>
          <p:nvPr>
            <p:ph type="ctrTitle"/>
          </p:nvPr>
        </p:nvSpPr>
        <p:spPr/>
        <p:txBody>
          <a:bodyPr/>
          <a:lstStyle/>
          <a:p>
            <a:r>
              <a:rPr lang="en-US" dirty="0" smtClean="0"/>
              <a:t>TPGES Overview</a:t>
            </a:r>
            <a:endParaRPr lang="en-US" dirty="0"/>
          </a:p>
        </p:txBody>
      </p:sp>
    </p:spTree>
    <p:extLst>
      <p:ext uri="{BB962C8B-B14F-4D97-AF65-F5344CB8AC3E}">
        <p14:creationId xmlns:p14="http://schemas.microsoft.com/office/powerpoint/2010/main" xmlns="" val="35784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p:cNvGraphicFramePr>
            <a:graphicFrameLocks/>
          </p:cNvGraphicFramePr>
          <p:nvPr>
            <p:extLst>
              <p:ext uri="{D42A27DB-BD31-4B8C-83A1-F6EECF244321}">
                <p14:modId xmlns:p14="http://schemas.microsoft.com/office/powerpoint/2010/main" xmlns="" val="1044449119"/>
              </p:ext>
            </p:extLst>
          </p:nvPr>
        </p:nvGraphicFramePr>
        <p:xfrm>
          <a:off x="1965960" y="257355"/>
          <a:ext cx="8504127" cy="63677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508" name="Title 1"/>
          <p:cNvSpPr txBox="1">
            <a:spLocks/>
          </p:cNvSpPr>
          <p:nvPr/>
        </p:nvSpPr>
        <p:spPr bwMode="auto">
          <a:xfrm>
            <a:off x="2362200" y="693597"/>
            <a:ext cx="513645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3000" b="1" dirty="0">
                <a:solidFill>
                  <a:srgbClr val="006666"/>
                </a:solidFill>
                <a:latin typeface="Times New Roman" panose="02020603050405020304" pitchFamily="18" charset="0"/>
                <a:cs typeface="Times New Roman" panose="02020603050405020304" pitchFamily="18" charset="0"/>
              </a:rPr>
              <a:t>Sources of </a:t>
            </a:r>
            <a:r>
              <a:rPr lang="en-US" altLang="en-US" sz="3000" b="1" dirty="0" smtClean="0">
                <a:solidFill>
                  <a:srgbClr val="006666"/>
                </a:solidFill>
                <a:latin typeface="Times New Roman" panose="02020603050405020304" pitchFamily="18" charset="0"/>
                <a:cs typeface="Times New Roman" panose="02020603050405020304" pitchFamily="18" charset="0"/>
              </a:rPr>
              <a:t>Evidence to Inform Professional Practice</a:t>
            </a:r>
            <a:endParaRPr lang="en-US" altLang="en-US" sz="3000" b="1" dirty="0">
              <a:solidFill>
                <a:srgbClr val="0066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219266889"/>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63040" y="1859280"/>
            <a:ext cx="9006840" cy="3416320"/>
          </a:xfrm>
          <a:prstGeom prst="rect">
            <a:avLst/>
          </a:prstGeom>
        </p:spPr>
        <p:txBody>
          <a:bodyPr wrap="square">
            <a:spAutoFit/>
          </a:bodyPr>
          <a:lstStyle/>
          <a:p>
            <a:r>
              <a:rPr lang="en-US" sz="3600" dirty="0" smtClean="0"/>
              <a:t>Supervisors will approve the teacher-developed and peer-reviewed Student Growth Goal.  </a:t>
            </a:r>
          </a:p>
          <a:p>
            <a:endParaRPr lang="en-US" sz="3600" dirty="0" smtClean="0"/>
          </a:p>
          <a:p>
            <a:r>
              <a:rPr lang="en-US" sz="3600" dirty="0" smtClean="0"/>
              <a:t>This process will be completed by October 16 for 2015-16.</a:t>
            </a:r>
            <a:endParaRPr lang="en-US" sz="3600"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7280" y="609600"/>
            <a:ext cx="10149840" cy="1323439"/>
          </a:xfrm>
          <a:prstGeom prst="rect">
            <a:avLst/>
          </a:prstGeom>
          <a:noFill/>
        </p:spPr>
        <p:txBody>
          <a:bodyPr wrap="square" rtlCol="0">
            <a:spAutoFit/>
          </a:bodyPr>
          <a:lstStyle/>
          <a:p>
            <a:r>
              <a:rPr lang="en-US" sz="4000" dirty="0" smtClean="0"/>
              <a:t>Rating the Local SGG and </a:t>
            </a:r>
          </a:p>
          <a:p>
            <a:r>
              <a:rPr lang="en-US" sz="4000" dirty="0" smtClean="0"/>
              <a:t>Determining the Overall SGG Rating</a:t>
            </a:r>
            <a:endParaRPr lang="en-US" sz="4000"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20656" t="50508" r="27282" b="25921"/>
          <a:stretch>
            <a:fillRect/>
          </a:stretch>
        </p:blipFill>
        <p:spPr bwMode="auto">
          <a:xfrm>
            <a:off x="182880" y="213360"/>
            <a:ext cx="11765280" cy="62636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2" cstate="print"/>
          <a:srcRect l="21603" t="21887" r="27282" b="46124"/>
          <a:stretch>
            <a:fillRect/>
          </a:stretch>
        </p:blipFill>
        <p:spPr bwMode="auto">
          <a:xfrm>
            <a:off x="198120" y="182880"/>
            <a:ext cx="11811000" cy="6446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a:xfrm>
            <a:off x="7362564" y="6396068"/>
            <a:ext cx="1692936" cy="458196"/>
          </a:xfrm>
        </p:spPr>
        <p:txBody>
          <a:bodyPr/>
          <a:lstStyle/>
          <a:p>
            <a:fld id="{F6F30067-3331-4A4A-B237-C78D372B427B}" type="slidenum">
              <a:rPr lang="en-US" altLang="en-US" smtClean="0"/>
              <a:pPr/>
              <a:t>104</a:t>
            </a:fld>
            <a:endParaRPr lang="en-US" altLang="en-US" dirty="0"/>
          </a:p>
        </p:txBody>
      </p:sp>
      <p:grpSp>
        <p:nvGrpSpPr>
          <p:cNvPr id="3" name="Group 2"/>
          <p:cNvGrpSpPr/>
          <p:nvPr/>
        </p:nvGrpSpPr>
        <p:grpSpPr>
          <a:xfrm>
            <a:off x="1432560" y="807720"/>
            <a:ext cx="9144000" cy="4876800"/>
            <a:chOff x="3212625" y="1651519"/>
            <a:chExt cx="5654729" cy="4063481"/>
          </a:xfrm>
        </p:grpSpPr>
        <p:sp>
          <p:nvSpPr>
            <p:cNvPr id="4" name="Freeform 3"/>
            <p:cNvSpPr/>
            <p:nvPr/>
          </p:nvSpPr>
          <p:spPr>
            <a:xfrm>
              <a:off x="3962401" y="4259767"/>
              <a:ext cx="4343400" cy="1455233"/>
            </a:xfrm>
            <a:custGeom>
              <a:avLst/>
              <a:gdLst>
                <a:gd name="connsiteX0" fmla="*/ 0 w 5693446"/>
                <a:gd name="connsiteY0" fmla="*/ 857121 h 1714241"/>
                <a:gd name="connsiteX1" fmla="*/ 2846723 w 5693446"/>
                <a:gd name="connsiteY1" fmla="*/ 0 h 1714241"/>
                <a:gd name="connsiteX2" fmla="*/ 5693446 w 5693446"/>
                <a:gd name="connsiteY2" fmla="*/ 857121 h 1714241"/>
                <a:gd name="connsiteX3" fmla="*/ 2846723 w 5693446"/>
                <a:gd name="connsiteY3" fmla="*/ 1714242 h 1714241"/>
                <a:gd name="connsiteX4" fmla="*/ 0 w 5693446"/>
                <a:gd name="connsiteY4" fmla="*/ 857121 h 1714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446" h="1714241">
                  <a:moveTo>
                    <a:pt x="0" y="857121"/>
                  </a:moveTo>
                  <a:cubicBezTo>
                    <a:pt x="0" y="383746"/>
                    <a:pt x="1274521" y="0"/>
                    <a:pt x="2846723" y="0"/>
                  </a:cubicBezTo>
                  <a:cubicBezTo>
                    <a:pt x="4418925" y="0"/>
                    <a:pt x="5693446" y="383746"/>
                    <a:pt x="5693446" y="857121"/>
                  </a:cubicBezTo>
                  <a:cubicBezTo>
                    <a:pt x="5693446" y="1330496"/>
                    <a:pt x="4418925" y="1714242"/>
                    <a:pt x="2846723" y="1714242"/>
                  </a:cubicBezTo>
                  <a:cubicBezTo>
                    <a:pt x="1274521" y="1714242"/>
                    <a:pt x="0" y="1330496"/>
                    <a:pt x="0" y="857121"/>
                  </a:cubicBezTo>
                  <a:close/>
                </a:path>
              </a:pathLst>
            </a:custGeom>
            <a:gradFill flip="none" rotWithShape="1">
              <a:gsLst>
                <a:gs pos="0">
                  <a:schemeClr val="accent1">
                    <a:hueOff val="0"/>
                    <a:satOff val="0"/>
                    <a:lumOff val="0"/>
                    <a:tint val="95000"/>
                    <a:shade val="30000"/>
                    <a:satMod val="115000"/>
                  </a:schemeClr>
                </a:gs>
                <a:gs pos="50000">
                  <a:schemeClr val="accent1">
                    <a:hueOff val="0"/>
                    <a:satOff val="0"/>
                    <a:lumOff val="0"/>
                    <a:tint val="95000"/>
                    <a:shade val="67500"/>
                    <a:satMod val="115000"/>
                  </a:schemeClr>
                </a:gs>
                <a:gs pos="100000">
                  <a:schemeClr val="accent1">
                    <a:hueOff val="0"/>
                    <a:satOff val="0"/>
                    <a:lumOff val="0"/>
                    <a:tint val="95000"/>
                    <a:shade val="100000"/>
                    <a:satMod val="115000"/>
                  </a:schemeClr>
                </a:gs>
              </a:gsLst>
              <a:lin ang="2700000" scaled="1"/>
              <a:tileRect/>
            </a:gra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42485" tIns="205429" rIns="642485" bIns="205429" numCol="1" spcCol="1270" anchor="ctr" anchorCtr="0">
              <a:noAutofit/>
            </a:bodyPr>
            <a:lstStyle/>
            <a:p>
              <a:pPr algn="ctr" defTabSz="1200150">
                <a:lnSpc>
                  <a:spcPct val="90000"/>
                </a:lnSpc>
                <a:spcBef>
                  <a:spcPct val="0"/>
                </a:spcBef>
                <a:spcAft>
                  <a:spcPct val="35000"/>
                </a:spcAft>
              </a:pPr>
              <a:r>
                <a:rPr lang="en-US" b="1" dirty="0">
                  <a:solidFill>
                    <a:srgbClr val="FFFFFF"/>
                  </a:solidFill>
                </a:rPr>
                <a:t>OVERALL PERFORMANCE</a:t>
              </a:r>
            </a:p>
          </p:txBody>
        </p:sp>
        <p:sp>
          <p:nvSpPr>
            <p:cNvPr id="5" name="Left Arrow 4"/>
            <p:cNvSpPr/>
            <p:nvPr/>
          </p:nvSpPr>
          <p:spPr>
            <a:xfrm rot="13676326">
              <a:off x="3720473" y="3192403"/>
              <a:ext cx="1769497" cy="545525"/>
            </a:xfrm>
            <a:prstGeom prst="lef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6" name="Freeform 5"/>
            <p:cNvSpPr/>
            <p:nvPr/>
          </p:nvSpPr>
          <p:spPr>
            <a:xfrm>
              <a:off x="3212625" y="1652024"/>
              <a:ext cx="3284338" cy="1862009"/>
            </a:xfrm>
            <a:custGeom>
              <a:avLst/>
              <a:gdLst>
                <a:gd name="connsiteX0" fmla="*/ 0 w 4360896"/>
                <a:gd name="connsiteY0" fmla="*/ 219342 h 2193417"/>
                <a:gd name="connsiteX1" fmla="*/ 219342 w 4360896"/>
                <a:gd name="connsiteY1" fmla="*/ 0 h 2193417"/>
                <a:gd name="connsiteX2" fmla="*/ 4141554 w 4360896"/>
                <a:gd name="connsiteY2" fmla="*/ 0 h 2193417"/>
                <a:gd name="connsiteX3" fmla="*/ 4360896 w 4360896"/>
                <a:gd name="connsiteY3" fmla="*/ 219342 h 2193417"/>
                <a:gd name="connsiteX4" fmla="*/ 4360896 w 4360896"/>
                <a:gd name="connsiteY4" fmla="*/ 1974075 h 2193417"/>
                <a:gd name="connsiteX5" fmla="*/ 4141554 w 4360896"/>
                <a:gd name="connsiteY5" fmla="*/ 2193417 h 2193417"/>
                <a:gd name="connsiteX6" fmla="*/ 219342 w 4360896"/>
                <a:gd name="connsiteY6" fmla="*/ 2193417 h 2193417"/>
                <a:gd name="connsiteX7" fmla="*/ 0 w 4360896"/>
                <a:gd name="connsiteY7" fmla="*/ 1974075 h 2193417"/>
                <a:gd name="connsiteX8" fmla="*/ 0 w 4360896"/>
                <a:gd name="connsiteY8" fmla="*/ 219342 h 2193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60896" h="2193417">
                  <a:moveTo>
                    <a:pt x="0" y="219342"/>
                  </a:moveTo>
                  <a:cubicBezTo>
                    <a:pt x="0" y="98203"/>
                    <a:pt x="98203" y="0"/>
                    <a:pt x="219342" y="0"/>
                  </a:cubicBezTo>
                  <a:lnTo>
                    <a:pt x="4141554" y="0"/>
                  </a:lnTo>
                  <a:cubicBezTo>
                    <a:pt x="4262693" y="0"/>
                    <a:pt x="4360896" y="98203"/>
                    <a:pt x="4360896" y="219342"/>
                  </a:cubicBezTo>
                  <a:lnTo>
                    <a:pt x="4360896" y="1974075"/>
                  </a:lnTo>
                  <a:cubicBezTo>
                    <a:pt x="4360896" y="2095214"/>
                    <a:pt x="4262693" y="2193417"/>
                    <a:pt x="4141554" y="2193417"/>
                  </a:cubicBezTo>
                  <a:lnTo>
                    <a:pt x="219342" y="2193417"/>
                  </a:lnTo>
                  <a:cubicBezTo>
                    <a:pt x="98203" y="2193417"/>
                    <a:pt x="0" y="2095214"/>
                    <a:pt x="0" y="1974075"/>
                  </a:cubicBezTo>
                  <a:lnTo>
                    <a:pt x="0" y="219342"/>
                  </a:lnTo>
                  <a:close/>
                </a:path>
              </a:pathLst>
            </a:custGeom>
            <a:gradFill flip="none" rotWithShape="1">
              <a:gsLst>
                <a:gs pos="0">
                  <a:schemeClr val="accent1">
                    <a:hueOff val="0"/>
                    <a:satOff val="0"/>
                    <a:lumOff val="0"/>
                    <a:tint val="95000"/>
                    <a:shade val="30000"/>
                    <a:satMod val="115000"/>
                  </a:schemeClr>
                </a:gs>
                <a:gs pos="50000">
                  <a:schemeClr val="accent1">
                    <a:hueOff val="0"/>
                    <a:satOff val="0"/>
                    <a:lumOff val="0"/>
                    <a:tint val="95000"/>
                    <a:shade val="67500"/>
                    <a:satMod val="115000"/>
                  </a:schemeClr>
                </a:gs>
                <a:gs pos="100000">
                  <a:schemeClr val="accent1">
                    <a:hueOff val="0"/>
                    <a:satOff val="0"/>
                    <a:lumOff val="0"/>
                    <a:tint val="95000"/>
                    <a:shade val="100000"/>
                    <a:satMod val="115000"/>
                  </a:schemeClr>
                </a:gs>
              </a:gsLst>
              <a:lin ang="2700000" scaled="1"/>
              <a:tileRect/>
            </a:gra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99617" tIns="99617" rIns="99617" bIns="99617" numCol="1" spcCol="1270" anchor="ctr" anchorCtr="0">
              <a:noAutofit/>
            </a:bodyPr>
            <a:lstStyle/>
            <a:p>
              <a:pPr algn="ctr" defTabSz="1200150">
                <a:lnSpc>
                  <a:spcPct val="150000"/>
                </a:lnSpc>
                <a:spcBef>
                  <a:spcPct val="0"/>
                </a:spcBef>
                <a:spcAft>
                  <a:spcPct val="35000"/>
                </a:spcAft>
              </a:pPr>
              <a:r>
                <a:rPr lang="en-US" b="1" dirty="0">
                  <a:solidFill>
                    <a:srgbClr val="FFFFFF"/>
                  </a:solidFill>
                </a:rPr>
                <a:t>PROFESSIONAL </a:t>
              </a:r>
            </a:p>
            <a:p>
              <a:pPr algn="ctr" defTabSz="1200150">
                <a:lnSpc>
                  <a:spcPct val="150000"/>
                </a:lnSpc>
                <a:spcBef>
                  <a:spcPct val="0"/>
                </a:spcBef>
                <a:spcAft>
                  <a:spcPct val="35000"/>
                </a:spcAft>
              </a:pPr>
              <a:r>
                <a:rPr lang="en-US" b="1" dirty="0">
                  <a:solidFill>
                    <a:srgbClr val="FFFFFF"/>
                  </a:solidFill>
                </a:rPr>
                <a:t>PRACTICE</a:t>
              </a:r>
            </a:p>
          </p:txBody>
        </p:sp>
        <p:sp>
          <p:nvSpPr>
            <p:cNvPr id="7" name="Left Arrow 6"/>
            <p:cNvSpPr/>
            <p:nvPr/>
          </p:nvSpPr>
          <p:spPr>
            <a:xfrm rot="19021964">
              <a:off x="6923629" y="3297618"/>
              <a:ext cx="1517060" cy="566068"/>
            </a:xfrm>
            <a:prstGeom prst="lef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8" name="Freeform 7"/>
            <p:cNvSpPr/>
            <p:nvPr/>
          </p:nvSpPr>
          <p:spPr>
            <a:xfrm>
              <a:off x="6691884" y="1651519"/>
              <a:ext cx="2175470" cy="1862009"/>
            </a:xfrm>
            <a:custGeom>
              <a:avLst/>
              <a:gdLst>
                <a:gd name="connsiteX0" fmla="*/ 0 w 3719020"/>
                <a:gd name="connsiteY0" fmla="*/ 219342 h 2193417"/>
                <a:gd name="connsiteX1" fmla="*/ 219342 w 3719020"/>
                <a:gd name="connsiteY1" fmla="*/ 0 h 2193417"/>
                <a:gd name="connsiteX2" fmla="*/ 3499678 w 3719020"/>
                <a:gd name="connsiteY2" fmla="*/ 0 h 2193417"/>
                <a:gd name="connsiteX3" fmla="*/ 3719020 w 3719020"/>
                <a:gd name="connsiteY3" fmla="*/ 219342 h 2193417"/>
                <a:gd name="connsiteX4" fmla="*/ 3719020 w 3719020"/>
                <a:gd name="connsiteY4" fmla="*/ 1974075 h 2193417"/>
                <a:gd name="connsiteX5" fmla="*/ 3499678 w 3719020"/>
                <a:gd name="connsiteY5" fmla="*/ 2193417 h 2193417"/>
                <a:gd name="connsiteX6" fmla="*/ 219342 w 3719020"/>
                <a:gd name="connsiteY6" fmla="*/ 2193417 h 2193417"/>
                <a:gd name="connsiteX7" fmla="*/ 0 w 3719020"/>
                <a:gd name="connsiteY7" fmla="*/ 1974075 h 2193417"/>
                <a:gd name="connsiteX8" fmla="*/ 0 w 3719020"/>
                <a:gd name="connsiteY8" fmla="*/ 219342 h 2193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9020" h="2193417">
                  <a:moveTo>
                    <a:pt x="0" y="219342"/>
                  </a:moveTo>
                  <a:cubicBezTo>
                    <a:pt x="0" y="98203"/>
                    <a:pt x="98203" y="0"/>
                    <a:pt x="219342" y="0"/>
                  </a:cubicBezTo>
                  <a:lnTo>
                    <a:pt x="3499678" y="0"/>
                  </a:lnTo>
                  <a:cubicBezTo>
                    <a:pt x="3620817" y="0"/>
                    <a:pt x="3719020" y="98203"/>
                    <a:pt x="3719020" y="219342"/>
                  </a:cubicBezTo>
                  <a:lnTo>
                    <a:pt x="3719020" y="1974075"/>
                  </a:lnTo>
                  <a:cubicBezTo>
                    <a:pt x="3719020" y="2095214"/>
                    <a:pt x="3620817" y="2193417"/>
                    <a:pt x="3499678" y="2193417"/>
                  </a:cubicBezTo>
                  <a:lnTo>
                    <a:pt x="219342" y="2193417"/>
                  </a:lnTo>
                  <a:cubicBezTo>
                    <a:pt x="98203" y="2193417"/>
                    <a:pt x="0" y="2095214"/>
                    <a:pt x="0" y="1974075"/>
                  </a:cubicBezTo>
                  <a:lnTo>
                    <a:pt x="0" y="219342"/>
                  </a:lnTo>
                  <a:close/>
                </a:path>
              </a:pathLst>
            </a:custGeom>
            <a:gradFill flip="none" rotWithShape="1">
              <a:gsLst>
                <a:gs pos="0">
                  <a:schemeClr val="accent1">
                    <a:hueOff val="0"/>
                    <a:satOff val="0"/>
                    <a:lumOff val="0"/>
                    <a:tint val="95000"/>
                    <a:shade val="30000"/>
                    <a:satMod val="115000"/>
                  </a:schemeClr>
                </a:gs>
                <a:gs pos="50000">
                  <a:schemeClr val="accent1">
                    <a:hueOff val="0"/>
                    <a:satOff val="0"/>
                    <a:lumOff val="0"/>
                    <a:tint val="95000"/>
                    <a:shade val="67500"/>
                    <a:satMod val="115000"/>
                  </a:schemeClr>
                </a:gs>
                <a:gs pos="100000">
                  <a:schemeClr val="accent1">
                    <a:hueOff val="0"/>
                    <a:satOff val="0"/>
                    <a:lumOff val="0"/>
                    <a:tint val="95000"/>
                    <a:shade val="100000"/>
                    <a:satMod val="115000"/>
                  </a:schemeClr>
                </a:gs>
              </a:gsLst>
              <a:lin ang="2700000" scaled="1"/>
              <a:tileRect/>
            </a:gra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99617" tIns="99617" rIns="99617" bIns="99617" numCol="1" spcCol="1270" anchor="ctr" anchorCtr="0">
              <a:noAutofit/>
            </a:bodyPr>
            <a:lstStyle/>
            <a:p>
              <a:pPr algn="ctr" defTabSz="1200150">
                <a:lnSpc>
                  <a:spcPct val="150000"/>
                </a:lnSpc>
                <a:spcBef>
                  <a:spcPct val="0"/>
                </a:spcBef>
                <a:spcAft>
                  <a:spcPct val="35000"/>
                </a:spcAft>
              </a:pPr>
              <a:r>
                <a:rPr lang="en-US" sz="2700" b="1" dirty="0">
                  <a:solidFill>
                    <a:srgbClr val="FFFFFF"/>
                  </a:solidFill>
                </a:rPr>
                <a:t> </a:t>
              </a:r>
              <a:r>
                <a:rPr lang="en-US" b="1" dirty="0">
                  <a:solidFill>
                    <a:srgbClr val="FFFFFF"/>
                  </a:solidFill>
                </a:rPr>
                <a:t>STUDENT GROWTH</a:t>
              </a:r>
            </a:p>
          </p:txBody>
        </p:sp>
      </p:gr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22960" y="286604"/>
            <a:ext cx="9672986" cy="1220636"/>
          </a:xfrm>
          <a:prstGeom prst="rect">
            <a:avLst/>
          </a:prstGeom>
        </p:spPr>
        <p:txBody>
          <a:bodyP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tx1"/>
                </a:solidFill>
                <a:effectLst/>
                <a:uLnTx/>
                <a:uFillTx/>
                <a:latin typeface="+mj-lt"/>
                <a:ea typeface="+mj-ea"/>
                <a:cs typeface="+mj-cs"/>
              </a:rPr>
              <a:t>Determining Overall Performance Category</a:t>
            </a:r>
            <a:endParaRPr kumimoji="0" lang="en-US" sz="3600" b="1" i="0" u="none" strike="noStrike" kern="1200" cap="none" spc="0" normalizeH="0" baseline="0" noProof="0" dirty="0">
              <a:ln>
                <a:noFill/>
              </a:ln>
              <a:solidFill>
                <a:schemeClr val="tx1"/>
              </a:solidFill>
              <a:effectLst/>
              <a:uLnTx/>
              <a:uFillTx/>
              <a:latin typeface="+mj-lt"/>
              <a:ea typeface="+mj-ea"/>
              <a:cs typeface="+mj-cs"/>
            </a:endParaRPr>
          </a:p>
        </p:txBody>
      </p:sp>
      <p:pic>
        <p:nvPicPr>
          <p:cNvPr id="3" name="Picture 2"/>
          <p:cNvPicPr>
            <a:picLocks noChangeAspect="1" noChangeArrowheads="1"/>
          </p:cNvPicPr>
          <p:nvPr/>
        </p:nvPicPr>
        <p:blipFill>
          <a:blip r:embed="rId2" cstate="print"/>
          <a:srcRect/>
          <a:stretch>
            <a:fillRect/>
          </a:stretch>
        </p:blipFill>
        <p:spPr bwMode="auto">
          <a:xfrm>
            <a:off x="518160" y="1600200"/>
            <a:ext cx="10454640" cy="43738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76470" y="213360"/>
            <a:ext cx="11680250" cy="64617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 xmlns:p14="http://schemas.microsoft.com/office/powerpoint/2010/main" val="685967198"/>
              </p:ext>
            </p:extLst>
          </p:nvPr>
        </p:nvGraphicFramePr>
        <p:xfrm>
          <a:off x="0" y="0"/>
          <a:ext cx="12192000" cy="6858000"/>
        </p:xfrm>
        <a:graphic>
          <a:graphicData uri="http://schemas.openxmlformats.org/drawingml/2006/table">
            <a:tbl>
              <a:tblPr firstRow="1" firstCol="1" bandRow="1">
                <a:tableStyleId>{5C22544A-7EE6-4342-B048-85BDC9FD1C3A}</a:tableStyleId>
              </a:tblPr>
              <a:tblGrid>
                <a:gridCol w="1429431"/>
                <a:gridCol w="1581747"/>
                <a:gridCol w="4590411"/>
                <a:gridCol w="4590411"/>
              </a:tblGrid>
              <a:tr h="607252">
                <a:tc>
                  <a:txBody>
                    <a:bodyPr/>
                    <a:lstStyle/>
                    <a:p>
                      <a:pPr marL="0" marR="64135">
                        <a:lnSpc>
                          <a:spcPct val="115000"/>
                        </a:lnSpc>
                        <a:spcBef>
                          <a:spcPts val="0"/>
                        </a:spcBef>
                        <a:spcAft>
                          <a:spcPts val="0"/>
                        </a:spcAft>
                      </a:pPr>
                      <a:r>
                        <a:rPr lang="en-US" sz="1100" dirty="0">
                          <a:effectLst/>
                        </a:rPr>
                        <a:t>If Professional Practice Rating is this: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926" marR="55926" marT="0" marB="0" anchor="b"/>
                </a:tc>
                <a:tc>
                  <a:txBody>
                    <a:bodyPr/>
                    <a:lstStyle/>
                    <a:p>
                      <a:pPr marL="0" marR="64135">
                        <a:lnSpc>
                          <a:spcPct val="115000"/>
                        </a:lnSpc>
                        <a:spcBef>
                          <a:spcPts val="0"/>
                        </a:spcBef>
                        <a:spcAft>
                          <a:spcPts val="0"/>
                        </a:spcAft>
                      </a:pPr>
                      <a:r>
                        <a:rPr lang="en-US" sz="1100" dirty="0">
                          <a:effectLst/>
                        </a:rPr>
                        <a:t>and, if Student Growth Rating is this: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926" marR="55926" marT="0" marB="0" anchor="b"/>
                </a:tc>
                <a:tc>
                  <a:txBody>
                    <a:bodyPr/>
                    <a:lstStyle/>
                    <a:p>
                      <a:pPr marL="0" marR="64135">
                        <a:lnSpc>
                          <a:spcPct val="115000"/>
                        </a:lnSpc>
                        <a:spcBef>
                          <a:spcPts val="0"/>
                        </a:spcBef>
                        <a:spcAft>
                          <a:spcPts val="0"/>
                        </a:spcAft>
                      </a:pPr>
                      <a:r>
                        <a:rPr lang="en-US" sz="1100" dirty="0">
                          <a:effectLst/>
                        </a:rPr>
                        <a:t>then: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926" marR="55926" marT="0" marB="0" anchor="b"/>
                </a:tc>
                <a:tc>
                  <a:txBody>
                    <a:bodyPr/>
                    <a:lstStyle/>
                    <a:p>
                      <a:pPr marL="0" marR="64135">
                        <a:lnSpc>
                          <a:spcPct val="115000"/>
                        </a:lnSpc>
                        <a:spcBef>
                          <a:spcPts val="0"/>
                        </a:spcBef>
                        <a:spcAft>
                          <a:spcPts val="0"/>
                        </a:spcAft>
                      </a:pPr>
                      <a:r>
                        <a:rPr lang="en-US" sz="1100" dirty="0">
                          <a:effectLst/>
                        </a:rPr>
                        <a:t>and then this: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926" marR="55926" marT="0" marB="0" anchor="b"/>
                </a:tc>
              </a:tr>
              <a:tr h="1012086">
                <a:tc rowSpan="2">
                  <a:txBody>
                    <a:bodyPr/>
                    <a:lstStyle/>
                    <a:p>
                      <a:pPr marL="0" marR="63500" algn="ctr">
                        <a:lnSpc>
                          <a:spcPts val="1200"/>
                        </a:lnSpc>
                        <a:spcBef>
                          <a:spcPts val="0"/>
                        </a:spcBef>
                        <a:spcAft>
                          <a:spcPts val="0"/>
                        </a:spcAft>
                      </a:pPr>
                      <a:r>
                        <a:rPr lang="en-US" sz="1100" dirty="0">
                          <a:effectLst/>
                        </a:rPr>
                        <a:t>Exemplary or Accomplished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926" marR="55926" marT="0" marB="0" anchor="ctr"/>
                </a:tc>
                <a:tc>
                  <a:txBody>
                    <a:bodyPr/>
                    <a:lstStyle/>
                    <a:p>
                      <a:pPr marL="0" marR="63500" algn="ctr">
                        <a:lnSpc>
                          <a:spcPts val="1200"/>
                        </a:lnSpc>
                        <a:spcBef>
                          <a:spcPts val="0"/>
                        </a:spcBef>
                        <a:spcAft>
                          <a:spcPts val="0"/>
                        </a:spcAft>
                      </a:pPr>
                      <a:r>
                        <a:rPr lang="en-US" sz="1100" dirty="0">
                          <a:effectLst/>
                        </a:rPr>
                        <a:t>High or Expected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926" marR="55926" marT="0" marB="0" anchor="ctr"/>
                </a:tc>
                <a:tc>
                  <a:txBody>
                    <a:bodyPr/>
                    <a:lstStyle/>
                    <a:p>
                      <a:pPr marL="0" marR="0" algn="ctr">
                        <a:lnSpc>
                          <a:spcPct val="115000"/>
                        </a:lnSpc>
                        <a:spcBef>
                          <a:spcPts val="0"/>
                        </a:spcBef>
                        <a:spcAft>
                          <a:spcPts val="0"/>
                        </a:spcAft>
                      </a:pPr>
                      <a:r>
                        <a:rPr lang="en-US" sz="1100" dirty="0">
                          <a:effectLst/>
                        </a:rPr>
                        <a:t>3 yr. self-directed cycle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926" marR="55926" marT="0" marB="0" anchor="ctr"/>
                </a:tc>
                <a:tc>
                  <a:txBody>
                    <a:bodyPr/>
                    <a:lstStyle/>
                    <a:p>
                      <a:pPr marL="342900" marR="0" lvl="0" indent="-342900" algn="l">
                        <a:lnSpc>
                          <a:spcPct val="115000"/>
                        </a:lnSpc>
                        <a:spcBef>
                          <a:spcPts val="0"/>
                        </a:spcBef>
                        <a:spcAft>
                          <a:spcPts val="0"/>
                        </a:spcAft>
                        <a:buFont typeface="Symbol" panose="05050102010706020507" pitchFamily="18" charset="2"/>
                        <a:buChar char=""/>
                      </a:pPr>
                      <a:r>
                        <a:rPr lang="en-US" sz="1100" dirty="0">
                          <a:effectLst/>
                        </a:rPr>
                        <a:t>Goals set by teacher with evaluator input.</a:t>
                      </a:r>
                    </a:p>
                    <a:p>
                      <a:pPr marL="342900" marR="0" lvl="0" indent="-342900" algn="l">
                        <a:lnSpc>
                          <a:spcPct val="115000"/>
                        </a:lnSpc>
                        <a:spcBef>
                          <a:spcPts val="0"/>
                        </a:spcBef>
                        <a:spcAft>
                          <a:spcPts val="0"/>
                        </a:spcAft>
                        <a:buFont typeface="Symbol" panose="05050102010706020507" pitchFamily="18" charset="2"/>
                        <a:buChar char=""/>
                      </a:pPr>
                      <a:r>
                        <a:rPr lang="en-US" sz="1100" dirty="0">
                          <a:effectLst/>
                        </a:rPr>
                        <a:t>Plan activities are teacher directed and implemented with colleagues.</a:t>
                      </a:r>
                    </a:p>
                    <a:p>
                      <a:pPr marL="342900" marR="0" lvl="0" indent="-342900" algn="l">
                        <a:lnSpc>
                          <a:spcPct val="115000"/>
                        </a:lnSpc>
                        <a:spcBef>
                          <a:spcPts val="0"/>
                        </a:spcBef>
                        <a:spcAft>
                          <a:spcPts val="0"/>
                        </a:spcAft>
                        <a:buFont typeface="Symbol" panose="05050102010706020507" pitchFamily="18" charset="2"/>
                        <a:buChar char=""/>
                      </a:pPr>
                      <a:r>
                        <a:rPr lang="en-US" sz="1100" dirty="0">
                          <a:effectLst/>
                        </a:rPr>
                        <a:t>Formative review annually.</a:t>
                      </a:r>
                    </a:p>
                    <a:p>
                      <a:pPr marL="342900" marR="0" lvl="0" indent="-342900" algn="l">
                        <a:lnSpc>
                          <a:spcPct val="115000"/>
                        </a:lnSpc>
                        <a:spcBef>
                          <a:spcPts val="0"/>
                        </a:spcBef>
                        <a:spcAft>
                          <a:spcPts val="0"/>
                        </a:spcAft>
                        <a:buFont typeface="Symbol" panose="05050102010706020507" pitchFamily="18" charset="2"/>
                        <a:buChar char=""/>
                      </a:pPr>
                      <a:r>
                        <a:rPr lang="en-US" sz="1100" dirty="0">
                          <a:effectLst/>
                        </a:rPr>
                        <a:t>Summative occurs at the end of year 3.</a:t>
                      </a:r>
                      <a:endParaRPr lang="en-US" sz="1100" dirty="0">
                        <a:effectLst/>
                        <a:latin typeface="Arial" panose="020B0604020202020204" pitchFamily="34" charset="0"/>
                        <a:ea typeface="Calibri" panose="020F0502020204030204" pitchFamily="34" charset="0"/>
                      </a:endParaRPr>
                    </a:p>
                  </a:txBody>
                  <a:tcPr marL="55926" marR="55926" marT="0" marB="0"/>
                </a:tc>
              </a:tr>
              <a:tr h="809668">
                <a:tc vMerge="1">
                  <a:txBody>
                    <a:bodyPr/>
                    <a:lstStyle/>
                    <a:p>
                      <a:endParaRPr lang="en-US"/>
                    </a:p>
                  </a:txBody>
                  <a:tcPr/>
                </a:tc>
                <a:tc>
                  <a:txBody>
                    <a:bodyPr/>
                    <a:lstStyle/>
                    <a:p>
                      <a:pPr marL="0" marR="63500" algn="ctr">
                        <a:lnSpc>
                          <a:spcPts val="1200"/>
                        </a:lnSpc>
                        <a:spcBef>
                          <a:spcPts val="0"/>
                        </a:spcBef>
                        <a:spcAft>
                          <a:spcPts val="0"/>
                        </a:spcAft>
                      </a:pPr>
                      <a:r>
                        <a:rPr lang="en-US" sz="1100" dirty="0">
                          <a:effectLst/>
                        </a:rPr>
                        <a:t>Low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926" marR="55926" marT="0" marB="0" anchor="ctr"/>
                </a:tc>
                <a:tc>
                  <a:txBody>
                    <a:bodyPr/>
                    <a:lstStyle/>
                    <a:p>
                      <a:pPr marL="0" marR="0" algn="ctr">
                        <a:lnSpc>
                          <a:spcPct val="115000"/>
                        </a:lnSpc>
                        <a:spcBef>
                          <a:spcPts val="0"/>
                        </a:spcBef>
                        <a:spcAft>
                          <a:spcPts val="0"/>
                        </a:spcAft>
                      </a:pPr>
                      <a:r>
                        <a:rPr lang="en-US" sz="1100" dirty="0">
                          <a:effectLst/>
                        </a:rPr>
                        <a:t>3 yr. self-directed cycle</a:t>
                      </a:r>
                      <a:endParaRPr lang="en-US" sz="1100" dirty="0">
                        <a:effectLst/>
                        <a:latin typeface="Arial" panose="020B0604020202020204" pitchFamily="34" charset="0"/>
                        <a:ea typeface="Calibri" panose="020F0502020204030204" pitchFamily="34" charset="0"/>
                      </a:endParaRPr>
                    </a:p>
                  </a:txBody>
                  <a:tcPr marL="55926" marR="55926" marT="0" marB="0" anchor="ctr"/>
                </a:tc>
                <a:tc>
                  <a:txBody>
                    <a:bodyPr/>
                    <a:lstStyle/>
                    <a:p>
                      <a:pPr marL="342900" marR="0" lvl="0" indent="-342900" algn="l">
                        <a:lnSpc>
                          <a:spcPct val="115000"/>
                        </a:lnSpc>
                        <a:spcBef>
                          <a:spcPts val="0"/>
                        </a:spcBef>
                        <a:spcAft>
                          <a:spcPts val="0"/>
                        </a:spcAft>
                        <a:buFont typeface="Symbol" panose="05050102010706020507" pitchFamily="18" charset="2"/>
                        <a:buChar char=""/>
                      </a:pPr>
                      <a:r>
                        <a:rPr lang="en-US" sz="1100" dirty="0">
                          <a:effectLst/>
                        </a:rPr>
                        <a:t>Goal set by teacher with evaluator input.</a:t>
                      </a:r>
                    </a:p>
                    <a:p>
                      <a:pPr marL="342900" marR="0" lvl="0" indent="-342900" algn="l">
                        <a:lnSpc>
                          <a:spcPct val="115000"/>
                        </a:lnSpc>
                        <a:spcBef>
                          <a:spcPts val="0"/>
                        </a:spcBef>
                        <a:spcAft>
                          <a:spcPts val="0"/>
                        </a:spcAft>
                        <a:buFont typeface="Symbol" panose="05050102010706020507" pitchFamily="18" charset="2"/>
                        <a:buChar char=""/>
                      </a:pPr>
                      <a:r>
                        <a:rPr lang="en-US" sz="1100" dirty="0">
                          <a:effectLst/>
                        </a:rPr>
                        <a:t>One goal must focus on low student growth outcome.</a:t>
                      </a:r>
                    </a:p>
                    <a:p>
                      <a:pPr marL="342900" marR="0" lvl="0" indent="-342900" algn="l">
                        <a:lnSpc>
                          <a:spcPct val="115000"/>
                        </a:lnSpc>
                        <a:spcBef>
                          <a:spcPts val="0"/>
                        </a:spcBef>
                        <a:spcAft>
                          <a:spcPts val="0"/>
                        </a:spcAft>
                        <a:buFont typeface="Symbol" panose="05050102010706020507" pitchFamily="18" charset="2"/>
                        <a:buChar char=""/>
                      </a:pPr>
                      <a:r>
                        <a:rPr lang="en-US" sz="1100" dirty="0">
                          <a:effectLst/>
                        </a:rPr>
                        <a:t>Formative review annually.</a:t>
                      </a:r>
                      <a:endParaRPr lang="en-US" sz="1100" dirty="0">
                        <a:effectLst/>
                        <a:latin typeface="Arial" panose="020B0604020202020204" pitchFamily="34" charset="0"/>
                        <a:ea typeface="Calibri" panose="020F0502020204030204" pitchFamily="34" charset="0"/>
                      </a:endParaRPr>
                    </a:p>
                  </a:txBody>
                  <a:tcPr marL="55926" marR="55926" marT="0" marB="0"/>
                </a:tc>
              </a:tr>
              <a:tr h="475694">
                <a:tc rowSpan="3">
                  <a:txBody>
                    <a:bodyPr/>
                    <a:lstStyle/>
                    <a:p>
                      <a:pPr marL="0" marR="63500" algn="ctr">
                        <a:lnSpc>
                          <a:spcPts val="1200"/>
                        </a:lnSpc>
                        <a:spcBef>
                          <a:spcPts val="0"/>
                        </a:spcBef>
                        <a:spcAft>
                          <a:spcPts val="0"/>
                        </a:spcAft>
                      </a:pPr>
                      <a:r>
                        <a:rPr lang="en-US" sz="1100" dirty="0">
                          <a:effectLst/>
                        </a:rPr>
                        <a:t>Developing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926" marR="55926" marT="0" marB="0" anchor="ctr"/>
                </a:tc>
                <a:tc>
                  <a:txBody>
                    <a:bodyPr/>
                    <a:lstStyle/>
                    <a:p>
                      <a:pPr marL="0" marR="63500" algn="ctr">
                        <a:lnSpc>
                          <a:spcPts val="1200"/>
                        </a:lnSpc>
                        <a:spcBef>
                          <a:spcPts val="0"/>
                        </a:spcBef>
                        <a:spcAft>
                          <a:spcPts val="0"/>
                        </a:spcAft>
                      </a:pPr>
                      <a:r>
                        <a:rPr lang="en-US" sz="1100" dirty="0">
                          <a:effectLst/>
                        </a:rPr>
                        <a:t>High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926" marR="55926" marT="0" marB="0" anchor="ctr"/>
                </a:tc>
                <a:tc>
                  <a:txBody>
                    <a:bodyPr/>
                    <a:lstStyle/>
                    <a:p>
                      <a:pPr marL="0" marR="0" algn="ctr">
                        <a:lnSpc>
                          <a:spcPct val="115000"/>
                        </a:lnSpc>
                        <a:spcBef>
                          <a:spcPts val="0"/>
                        </a:spcBef>
                        <a:spcAft>
                          <a:spcPts val="0"/>
                        </a:spcAft>
                      </a:pPr>
                      <a:r>
                        <a:rPr lang="en-US" sz="1100" dirty="0">
                          <a:effectLst/>
                        </a:rPr>
                        <a:t>3 yr. self-directed cycle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926" marR="55926" marT="0" marB="0" anchor="ctr"/>
                </a:tc>
                <a:tc>
                  <a:txBody>
                    <a:bodyPr/>
                    <a:lstStyle/>
                    <a:p>
                      <a:pPr marL="342900" marR="63500" lvl="0" indent="-342900" algn="just">
                        <a:lnSpc>
                          <a:spcPts val="1200"/>
                        </a:lnSpc>
                        <a:spcBef>
                          <a:spcPts val="0"/>
                        </a:spcBef>
                        <a:spcAft>
                          <a:spcPts val="0"/>
                        </a:spcAft>
                        <a:buFont typeface="Symbol" panose="05050102010706020507" pitchFamily="18" charset="2"/>
                        <a:buChar char=""/>
                      </a:pPr>
                      <a:r>
                        <a:rPr lang="en-US" sz="1100" dirty="0">
                          <a:effectLst/>
                        </a:rPr>
                        <a:t>Goal(s) set by educator with evaluator input.</a:t>
                      </a:r>
                    </a:p>
                    <a:p>
                      <a:pPr marL="342900" marR="63500" lvl="0" indent="-342900" algn="just">
                        <a:lnSpc>
                          <a:spcPts val="1200"/>
                        </a:lnSpc>
                        <a:spcBef>
                          <a:spcPts val="0"/>
                        </a:spcBef>
                        <a:spcAft>
                          <a:spcPts val="0"/>
                        </a:spcAft>
                        <a:buFont typeface="Symbol" panose="05050102010706020507" pitchFamily="18" charset="2"/>
                        <a:buChar char=""/>
                      </a:pPr>
                      <a:r>
                        <a:rPr lang="en-US" sz="1100" dirty="0">
                          <a:effectLst/>
                        </a:rPr>
                        <a:t>Formative review annually.</a:t>
                      </a:r>
                      <a:endParaRPr lang="en-US" sz="1100" dirty="0">
                        <a:effectLst/>
                        <a:latin typeface="Arial" panose="020B0604020202020204" pitchFamily="34" charset="0"/>
                        <a:ea typeface="Calibri" panose="020F0502020204030204" pitchFamily="34" charset="0"/>
                      </a:endParaRPr>
                    </a:p>
                  </a:txBody>
                  <a:tcPr marL="55926" marR="55926" marT="0" marB="0"/>
                </a:tc>
              </a:tr>
              <a:tr h="809668">
                <a:tc vMerge="1">
                  <a:txBody>
                    <a:bodyPr/>
                    <a:lstStyle/>
                    <a:p>
                      <a:endParaRPr lang="en-US"/>
                    </a:p>
                  </a:txBody>
                  <a:tcPr/>
                </a:tc>
                <a:tc>
                  <a:txBody>
                    <a:bodyPr/>
                    <a:lstStyle/>
                    <a:p>
                      <a:pPr marL="0" marR="63500" algn="ctr">
                        <a:lnSpc>
                          <a:spcPts val="1200"/>
                        </a:lnSpc>
                        <a:spcBef>
                          <a:spcPts val="0"/>
                        </a:spcBef>
                        <a:spcAft>
                          <a:spcPts val="0"/>
                        </a:spcAft>
                      </a:pPr>
                      <a:r>
                        <a:rPr lang="en-US" sz="1100" dirty="0">
                          <a:effectLst/>
                        </a:rPr>
                        <a:t>Expected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926" marR="55926" marT="0" marB="0" anchor="ctr"/>
                </a:tc>
                <a:tc>
                  <a:txBody>
                    <a:bodyPr/>
                    <a:lstStyle/>
                    <a:p>
                      <a:pPr marL="0" marR="0" algn="ctr">
                        <a:lnSpc>
                          <a:spcPct val="115000"/>
                        </a:lnSpc>
                        <a:spcBef>
                          <a:spcPts val="0"/>
                        </a:spcBef>
                        <a:spcAft>
                          <a:spcPts val="0"/>
                        </a:spcAft>
                      </a:pPr>
                      <a:r>
                        <a:rPr lang="en-US" sz="1100" dirty="0">
                          <a:effectLst/>
                        </a:rPr>
                        <a:t>3 yr. self-directed cycle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926" marR="55926" marT="0" marB="0" anchor="ctr"/>
                </a:tc>
                <a:tc>
                  <a:txBody>
                    <a:bodyPr/>
                    <a:lstStyle/>
                    <a:p>
                      <a:pPr marL="342900" marR="0" lvl="0" indent="-342900" algn="l" fontAlgn="base">
                        <a:lnSpc>
                          <a:spcPct val="115000"/>
                        </a:lnSpc>
                        <a:spcBef>
                          <a:spcPts val="0"/>
                        </a:spcBef>
                        <a:spcAft>
                          <a:spcPts val="0"/>
                        </a:spcAft>
                        <a:buFont typeface="Symbol" panose="05050102010706020507" pitchFamily="18" charset="2"/>
                        <a:buChar char=""/>
                      </a:pPr>
                      <a:r>
                        <a:rPr lang="en-US" sz="1100" dirty="0">
                          <a:effectLst/>
                        </a:rPr>
                        <a:t>Goal(s) set by teacher with evaluator input; one must address professional practice or student growth.</a:t>
                      </a:r>
                    </a:p>
                    <a:p>
                      <a:pPr marL="342900" marR="0" lvl="0" indent="-342900" algn="l" fontAlgn="base">
                        <a:lnSpc>
                          <a:spcPct val="115000"/>
                        </a:lnSpc>
                        <a:spcBef>
                          <a:spcPts val="0"/>
                        </a:spcBef>
                        <a:spcAft>
                          <a:spcPts val="0"/>
                        </a:spcAft>
                        <a:buFont typeface="Symbol" panose="05050102010706020507" pitchFamily="18" charset="2"/>
                        <a:buChar char=""/>
                      </a:pPr>
                      <a:r>
                        <a:rPr lang="en-US" sz="1100" dirty="0">
                          <a:effectLst/>
                        </a:rPr>
                        <a:t>Formative review annually.</a:t>
                      </a:r>
                      <a:endParaRPr lang="en-US" sz="1100" dirty="0">
                        <a:effectLst/>
                        <a:latin typeface="Arial" panose="020B0604020202020204" pitchFamily="34" charset="0"/>
                        <a:ea typeface="Calibri" panose="020F0502020204030204" pitchFamily="34" charset="0"/>
                      </a:endParaRPr>
                    </a:p>
                  </a:txBody>
                  <a:tcPr marL="55926" marR="55926" marT="0" marB="0"/>
                </a:tc>
              </a:tr>
              <a:tr h="1214502">
                <a:tc vMerge="1">
                  <a:txBody>
                    <a:bodyPr/>
                    <a:lstStyle/>
                    <a:p>
                      <a:endParaRPr lang="en-US"/>
                    </a:p>
                  </a:txBody>
                  <a:tcPr/>
                </a:tc>
                <a:tc>
                  <a:txBody>
                    <a:bodyPr/>
                    <a:lstStyle/>
                    <a:p>
                      <a:pPr marL="0" marR="63500" algn="ctr">
                        <a:lnSpc>
                          <a:spcPts val="1200"/>
                        </a:lnSpc>
                        <a:spcBef>
                          <a:spcPts val="0"/>
                        </a:spcBef>
                        <a:spcAft>
                          <a:spcPts val="0"/>
                        </a:spcAft>
                      </a:pPr>
                      <a:r>
                        <a:rPr lang="en-US" sz="1100" dirty="0">
                          <a:effectLst/>
                        </a:rPr>
                        <a:t>Low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926" marR="55926" marT="0" marB="0" anchor="ctr"/>
                </a:tc>
                <a:tc>
                  <a:txBody>
                    <a:bodyPr/>
                    <a:lstStyle/>
                    <a:p>
                      <a:pPr marL="0" marR="0" algn="ctr">
                        <a:lnSpc>
                          <a:spcPct val="115000"/>
                        </a:lnSpc>
                        <a:spcBef>
                          <a:spcPts val="0"/>
                        </a:spcBef>
                        <a:spcAft>
                          <a:spcPts val="0"/>
                        </a:spcAft>
                      </a:pPr>
                      <a:r>
                        <a:rPr lang="en-US" sz="1100" dirty="0">
                          <a:effectLst/>
                        </a:rPr>
                        <a:t>1 yr. directed cycle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926" marR="55926" marT="0" marB="0" anchor="ctr"/>
                </a:tc>
                <a:tc>
                  <a:txBody>
                    <a:bodyPr/>
                    <a:lstStyle/>
                    <a:p>
                      <a:pPr marL="342900" marR="0" lvl="0" indent="-342900" algn="l" fontAlgn="base">
                        <a:lnSpc>
                          <a:spcPct val="115000"/>
                        </a:lnSpc>
                        <a:spcBef>
                          <a:spcPts val="0"/>
                        </a:spcBef>
                        <a:spcAft>
                          <a:spcPts val="0"/>
                        </a:spcAft>
                        <a:buFont typeface="Symbol" panose="05050102010706020507" pitchFamily="18" charset="2"/>
                        <a:buChar char=""/>
                      </a:pPr>
                      <a:r>
                        <a:rPr lang="en-US" sz="1100" dirty="0">
                          <a:effectLst/>
                        </a:rPr>
                        <a:t>Goal(s) determined by evaluator.</a:t>
                      </a:r>
                    </a:p>
                    <a:p>
                      <a:pPr marL="342900" marR="0" lvl="0" indent="-342900" algn="l" fontAlgn="base">
                        <a:lnSpc>
                          <a:spcPct val="115000"/>
                        </a:lnSpc>
                        <a:spcBef>
                          <a:spcPts val="0"/>
                        </a:spcBef>
                        <a:spcAft>
                          <a:spcPts val="0"/>
                        </a:spcAft>
                        <a:buFont typeface="Symbol" panose="05050102010706020507" pitchFamily="18" charset="2"/>
                        <a:buChar char=""/>
                      </a:pPr>
                      <a:r>
                        <a:rPr lang="en-US" sz="1100" dirty="0">
                          <a:effectLst/>
                        </a:rPr>
                        <a:t>Goals focus on professional practice and student growth.</a:t>
                      </a:r>
                    </a:p>
                    <a:p>
                      <a:pPr marL="342900" marR="0" lvl="0" indent="-342900" algn="l" fontAlgn="base">
                        <a:lnSpc>
                          <a:spcPct val="115000"/>
                        </a:lnSpc>
                        <a:spcBef>
                          <a:spcPts val="0"/>
                        </a:spcBef>
                        <a:spcAft>
                          <a:spcPts val="0"/>
                        </a:spcAft>
                        <a:buFont typeface="Symbol" panose="05050102010706020507" pitchFamily="18" charset="2"/>
                        <a:buChar char=""/>
                      </a:pPr>
                      <a:r>
                        <a:rPr lang="en-US" sz="1100" dirty="0">
                          <a:effectLst/>
                        </a:rPr>
                        <a:t>Plan activities designed by evaluator with teacher input. </a:t>
                      </a:r>
                    </a:p>
                    <a:p>
                      <a:pPr marL="342900" marR="0" lvl="0" indent="-342900" algn="l" fontAlgn="base">
                        <a:lnSpc>
                          <a:spcPct val="115000"/>
                        </a:lnSpc>
                        <a:spcBef>
                          <a:spcPts val="0"/>
                        </a:spcBef>
                        <a:spcAft>
                          <a:spcPts val="0"/>
                        </a:spcAft>
                        <a:buFont typeface="Symbol" panose="05050102010706020507" pitchFamily="18" charset="2"/>
                        <a:buChar char=""/>
                      </a:pPr>
                      <a:r>
                        <a:rPr lang="en-US" sz="1100" dirty="0">
                          <a:effectLst/>
                        </a:rPr>
                        <a:t>Summative review annually.</a:t>
                      </a:r>
                      <a:endParaRPr lang="en-US" sz="1100" dirty="0">
                        <a:effectLst/>
                        <a:latin typeface="Arial" panose="020B0604020202020204" pitchFamily="34" charset="0"/>
                        <a:ea typeface="Calibri" panose="020F0502020204030204" pitchFamily="34" charset="0"/>
                      </a:endParaRPr>
                    </a:p>
                  </a:txBody>
                  <a:tcPr marL="55926" marR="55926" marT="0" marB="0"/>
                </a:tc>
              </a:tr>
              <a:tr h="1321878">
                <a:tc rowSpan="2">
                  <a:txBody>
                    <a:bodyPr/>
                    <a:lstStyle/>
                    <a:p>
                      <a:pPr marL="0" marR="63500" algn="ctr">
                        <a:lnSpc>
                          <a:spcPts val="1200"/>
                        </a:lnSpc>
                        <a:spcBef>
                          <a:spcPts val="0"/>
                        </a:spcBef>
                        <a:spcAft>
                          <a:spcPts val="0"/>
                        </a:spcAft>
                      </a:pPr>
                      <a:r>
                        <a:rPr lang="en-US" sz="1100" dirty="0">
                          <a:effectLst/>
                        </a:rPr>
                        <a:t>Ineffective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926" marR="55926" marT="0" marB="0" anchor="ctr"/>
                </a:tc>
                <a:tc>
                  <a:txBody>
                    <a:bodyPr/>
                    <a:lstStyle/>
                    <a:p>
                      <a:pPr marL="0" marR="63500" algn="ctr">
                        <a:lnSpc>
                          <a:spcPts val="1200"/>
                        </a:lnSpc>
                        <a:spcBef>
                          <a:spcPts val="0"/>
                        </a:spcBef>
                        <a:spcAft>
                          <a:spcPts val="0"/>
                        </a:spcAft>
                      </a:pPr>
                      <a:r>
                        <a:rPr lang="en-US" sz="1100" dirty="0">
                          <a:effectLst/>
                        </a:rPr>
                        <a:t>High or Expected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926" marR="55926" marT="0" marB="0" anchor="ctr"/>
                </a:tc>
                <a:tc>
                  <a:txBody>
                    <a:bodyPr/>
                    <a:lstStyle/>
                    <a:p>
                      <a:pPr marL="0" marR="0" algn="ctr">
                        <a:lnSpc>
                          <a:spcPct val="115000"/>
                        </a:lnSpc>
                        <a:spcBef>
                          <a:spcPts val="0"/>
                        </a:spcBef>
                        <a:spcAft>
                          <a:spcPts val="0"/>
                        </a:spcAft>
                      </a:pPr>
                      <a:r>
                        <a:rPr lang="en-US" sz="1100" dirty="0">
                          <a:effectLst/>
                        </a:rPr>
                        <a:t>1 yr. directed cycle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926" marR="55926" marT="0" marB="0" anchor="ctr"/>
                </a:tc>
                <a:tc>
                  <a:txBody>
                    <a:bodyPr/>
                    <a:lstStyle/>
                    <a:p>
                      <a:pPr marL="342900" marR="0" lvl="0" indent="-342900" algn="l">
                        <a:lnSpc>
                          <a:spcPct val="115000"/>
                        </a:lnSpc>
                        <a:spcBef>
                          <a:spcPts val="0"/>
                        </a:spcBef>
                        <a:spcAft>
                          <a:spcPts val="0"/>
                        </a:spcAft>
                        <a:buFont typeface="Symbol" panose="05050102010706020507" pitchFamily="18" charset="2"/>
                        <a:buChar char=""/>
                      </a:pPr>
                      <a:r>
                        <a:rPr lang="en-US" sz="1100" dirty="0">
                          <a:effectLst/>
                        </a:rPr>
                        <a:t>Goal determined by evaluator.</a:t>
                      </a:r>
                    </a:p>
                    <a:p>
                      <a:pPr marL="342900" marR="0" lvl="0" indent="-342900" algn="l">
                        <a:lnSpc>
                          <a:spcPct val="115000"/>
                        </a:lnSpc>
                        <a:spcBef>
                          <a:spcPts val="0"/>
                        </a:spcBef>
                        <a:spcAft>
                          <a:spcPts val="0"/>
                        </a:spcAft>
                        <a:buFont typeface="Symbol" panose="05050102010706020507" pitchFamily="18" charset="2"/>
                        <a:buChar char=""/>
                      </a:pPr>
                      <a:r>
                        <a:rPr lang="en-US" sz="1100" dirty="0">
                          <a:effectLst/>
                        </a:rPr>
                        <a:t>Goals focused on low performance/outcome area.</a:t>
                      </a:r>
                    </a:p>
                    <a:p>
                      <a:pPr marL="342900" marR="0" lvl="0" indent="-342900" algn="l">
                        <a:lnSpc>
                          <a:spcPct val="115000"/>
                        </a:lnSpc>
                        <a:spcBef>
                          <a:spcPts val="0"/>
                        </a:spcBef>
                        <a:spcAft>
                          <a:spcPts val="0"/>
                        </a:spcAft>
                        <a:buFont typeface="Symbol" panose="05050102010706020507" pitchFamily="18" charset="2"/>
                        <a:buChar char=""/>
                      </a:pPr>
                      <a:r>
                        <a:rPr lang="en-US" sz="1100" dirty="0">
                          <a:effectLst/>
                        </a:rPr>
                        <a:t>Plan activities designed by evaluator with educator input.</a:t>
                      </a:r>
                    </a:p>
                    <a:p>
                      <a:pPr marL="342900" marR="0" lvl="0" indent="-342900" algn="l">
                        <a:lnSpc>
                          <a:spcPct val="115000"/>
                        </a:lnSpc>
                        <a:spcBef>
                          <a:spcPts val="0"/>
                        </a:spcBef>
                        <a:spcAft>
                          <a:spcPts val="0"/>
                        </a:spcAft>
                        <a:buFont typeface="Symbol" panose="05050102010706020507" pitchFamily="18" charset="2"/>
                        <a:buChar char=""/>
                      </a:pPr>
                      <a:r>
                        <a:rPr lang="en-US" sz="1100" dirty="0">
                          <a:effectLst/>
                        </a:rPr>
                        <a:t>Formative review at midpoint.</a:t>
                      </a:r>
                    </a:p>
                    <a:p>
                      <a:pPr marL="342900" marR="63500" lvl="0" indent="-342900" algn="l">
                        <a:lnSpc>
                          <a:spcPts val="1200"/>
                        </a:lnSpc>
                        <a:spcBef>
                          <a:spcPts val="0"/>
                        </a:spcBef>
                        <a:spcAft>
                          <a:spcPts val="0"/>
                        </a:spcAft>
                        <a:buFont typeface="Symbol" panose="05050102010706020507" pitchFamily="18" charset="2"/>
                        <a:buChar char=""/>
                      </a:pPr>
                      <a:r>
                        <a:rPr lang="en-US" sz="1100" dirty="0">
                          <a:effectLst/>
                        </a:rPr>
                        <a:t>Summative at end of plan.</a:t>
                      </a:r>
                      <a:endParaRPr lang="en-US" sz="1100" dirty="0">
                        <a:effectLst/>
                        <a:latin typeface="Arial" panose="020B0604020202020204" pitchFamily="34" charset="0"/>
                        <a:ea typeface="Calibri" panose="020F0502020204030204" pitchFamily="34" charset="0"/>
                      </a:endParaRPr>
                    </a:p>
                  </a:txBody>
                  <a:tcPr marL="55926" marR="55926" marT="0" marB="0"/>
                </a:tc>
              </a:tr>
              <a:tr h="607252">
                <a:tc vMerge="1">
                  <a:txBody>
                    <a:bodyPr/>
                    <a:lstStyle/>
                    <a:p>
                      <a:endParaRPr lang="en-US"/>
                    </a:p>
                  </a:txBody>
                  <a:tcPr/>
                </a:tc>
                <a:tc>
                  <a:txBody>
                    <a:bodyPr/>
                    <a:lstStyle/>
                    <a:p>
                      <a:pPr marL="0" marR="63500" algn="ctr">
                        <a:lnSpc>
                          <a:spcPts val="1200"/>
                        </a:lnSpc>
                        <a:spcBef>
                          <a:spcPts val="0"/>
                        </a:spcBef>
                        <a:spcAft>
                          <a:spcPts val="0"/>
                        </a:spcAft>
                      </a:pPr>
                      <a:r>
                        <a:rPr lang="en-US" sz="1100" dirty="0">
                          <a:effectLst/>
                        </a:rPr>
                        <a:t>Low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926" marR="55926" marT="0" marB="0" anchor="ctr"/>
                </a:tc>
                <a:tc>
                  <a:txBody>
                    <a:bodyPr/>
                    <a:lstStyle/>
                    <a:p>
                      <a:pPr marL="0" marR="0" indent="-26035" algn="ctr">
                        <a:lnSpc>
                          <a:spcPct val="115000"/>
                        </a:lnSpc>
                        <a:spcBef>
                          <a:spcPts val="0"/>
                        </a:spcBef>
                        <a:spcAft>
                          <a:spcPts val="0"/>
                        </a:spcAft>
                      </a:pPr>
                      <a:r>
                        <a:rPr lang="en-US" sz="1100" dirty="0">
                          <a:effectLst/>
                        </a:rPr>
                        <a:t>Up to 12 month improvement plan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926" marR="55926" marT="0" marB="0" anchor="ctr"/>
                </a:tc>
                <a:tc>
                  <a:txBody>
                    <a:bodyPr/>
                    <a:lstStyle/>
                    <a:p>
                      <a:pPr marL="342900" marR="0" lvl="0" indent="-342900" algn="l">
                        <a:lnSpc>
                          <a:spcPct val="115000"/>
                        </a:lnSpc>
                        <a:spcBef>
                          <a:spcPts val="0"/>
                        </a:spcBef>
                        <a:spcAft>
                          <a:spcPts val="0"/>
                        </a:spcAft>
                        <a:buFont typeface="Symbol" panose="05050102010706020507" pitchFamily="18" charset="2"/>
                        <a:buChar char=""/>
                      </a:pPr>
                      <a:r>
                        <a:rPr lang="en-US" sz="1100" dirty="0">
                          <a:effectLst/>
                        </a:rPr>
                        <a:t>Goal(s) determined by evaluator.</a:t>
                      </a:r>
                    </a:p>
                    <a:p>
                      <a:pPr marL="342900" marR="0" lvl="0" indent="-342900" algn="l">
                        <a:lnSpc>
                          <a:spcPct val="115000"/>
                        </a:lnSpc>
                        <a:spcBef>
                          <a:spcPts val="0"/>
                        </a:spcBef>
                        <a:spcAft>
                          <a:spcPts val="0"/>
                        </a:spcAft>
                        <a:buFont typeface="Symbol" panose="05050102010706020507" pitchFamily="18" charset="2"/>
                        <a:buChar char=""/>
                      </a:pPr>
                      <a:r>
                        <a:rPr lang="en-US" sz="1100" dirty="0">
                          <a:effectLst/>
                        </a:rPr>
                        <a:t>Focus on low performance area.</a:t>
                      </a:r>
                    </a:p>
                    <a:p>
                      <a:pPr marL="342900" marR="0" lvl="0" indent="-342900" algn="l">
                        <a:lnSpc>
                          <a:spcPct val="115000"/>
                        </a:lnSpc>
                        <a:spcBef>
                          <a:spcPts val="0"/>
                        </a:spcBef>
                        <a:spcAft>
                          <a:spcPts val="0"/>
                        </a:spcAft>
                        <a:buFont typeface="Symbol" panose="05050102010706020507" pitchFamily="18" charset="2"/>
                        <a:buChar char=""/>
                      </a:pPr>
                      <a:r>
                        <a:rPr lang="en-US" sz="1100" dirty="0">
                          <a:effectLst/>
                        </a:rPr>
                        <a:t>Summative at end of plan.</a:t>
                      </a:r>
                      <a:endParaRPr lang="en-US" sz="1100" dirty="0">
                        <a:effectLst/>
                        <a:latin typeface="Arial" panose="020B0604020202020204" pitchFamily="34" charset="0"/>
                        <a:ea typeface="Calibri" panose="020F0502020204030204" pitchFamily="34" charset="0"/>
                      </a:endParaRPr>
                    </a:p>
                  </a:txBody>
                  <a:tcPr marL="55926" marR="55926" marT="0" marB="0"/>
                </a:tc>
              </a:tr>
            </a:tbl>
          </a:graphicData>
        </a:graphic>
      </p:graphicFrame>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22960" y="286604"/>
            <a:ext cx="10424160" cy="1450757"/>
          </a:xfrm>
          <a:prstGeom prst="rect">
            <a:avLst/>
          </a:prstGeom>
        </p:spPr>
        <p:txBody>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400" b="1" i="0" u="none" strike="noStrike" kern="1200" cap="none" spc="0" normalizeH="0" baseline="0" noProof="0" smtClean="0">
                <a:ln>
                  <a:noFill/>
                </a:ln>
                <a:solidFill>
                  <a:schemeClr val="tx1"/>
                </a:solidFill>
                <a:effectLst/>
                <a:uLnTx/>
                <a:uFillTx/>
                <a:latin typeface="+mj-lt"/>
                <a:ea typeface="+mj-ea"/>
                <a:cs typeface="+mj-cs"/>
              </a:rPr>
              <a:t>Intensive Support</a:t>
            </a:r>
            <a:endParaRPr kumimoji="0" lang="en-US" sz="3400" b="1" i="0" u="none" strike="noStrike" kern="1200" cap="none" spc="0" normalizeH="0" baseline="0" noProof="0" dirty="0">
              <a:ln>
                <a:noFill/>
              </a:ln>
              <a:solidFill>
                <a:schemeClr val="tx1"/>
              </a:solidFill>
              <a:effectLst/>
              <a:uLnTx/>
              <a:uFillTx/>
              <a:latin typeface="+mj-lt"/>
              <a:ea typeface="+mj-ea"/>
              <a:cs typeface="+mj-cs"/>
            </a:endParaRPr>
          </a:p>
        </p:txBody>
      </p:sp>
      <p:sp>
        <p:nvSpPr>
          <p:cNvPr id="3" name="Content Placeholder 2"/>
          <p:cNvSpPr txBox="1">
            <a:spLocks/>
          </p:cNvSpPr>
          <p:nvPr/>
        </p:nvSpPr>
        <p:spPr>
          <a:xfrm>
            <a:off x="822959" y="1845734"/>
            <a:ext cx="10424161" cy="4023360"/>
          </a:xfrm>
          <a:prstGeom prst="rect">
            <a:avLst/>
          </a:prstGeom>
        </p:spPr>
        <p:txBody>
          <a:bodyPr>
            <a:normAutofit fontScale="92500" lnSpcReduction="10000"/>
          </a:bodyPr>
          <a:lstStyle/>
          <a:p>
            <a:pPr marL="0" marR="0" lvl="0" indent="0" algn="l" defTabSz="914400" rtl="0" eaLnBrk="1" fontAlgn="auto" latinLnBrk="0" hangingPunct="1">
              <a:lnSpc>
                <a:spcPct val="90000"/>
              </a:lnSpc>
              <a:spcBef>
                <a:spcPts val="1800"/>
              </a:spcBef>
              <a:spcAft>
                <a:spcPts val="0"/>
              </a:spcAft>
              <a:buClrTx/>
              <a:buSzPct val="80000"/>
              <a:buFont typeface="Wingdings" panose="05000000000000000000" pitchFamily="2" charset="2"/>
              <a:buNone/>
              <a:tabLst/>
              <a:defRPr/>
            </a:pPr>
            <a:endParaRPr kumimoji="0" lang="en-US" sz="20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800"/>
              </a:spcBef>
              <a:spcAft>
                <a:spcPts val="0"/>
              </a:spcAft>
              <a:buClrTx/>
              <a:buSzPct val="80000"/>
              <a:buFont typeface="Wingdings" panose="05000000000000000000" pitchFamily="2" charset="2"/>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At any time, when significant deficiencies in work performance have been observed, an employee may be placed on Intensive Support, as specified in the JCBE-JCTA labor agreement.</a:t>
            </a:r>
          </a:p>
          <a:p>
            <a:pPr marL="0" marR="0" lvl="0" indent="0" algn="l" defTabSz="914400" rtl="0" eaLnBrk="1" fontAlgn="auto" latinLnBrk="0" hangingPunct="1">
              <a:lnSpc>
                <a:spcPct val="90000"/>
              </a:lnSpc>
              <a:spcBef>
                <a:spcPts val="1800"/>
              </a:spcBef>
              <a:spcAft>
                <a:spcPts val="0"/>
              </a:spcAft>
              <a:buClrTx/>
              <a:buSzPct val="80000"/>
              <a:buFont typeface="Wingdings" panose="05000000000000000000" pitchFamily="2" charset="2"/>
              <a:buNone/>
              <a:tabLst/>
              <a:defRPr/>
            </a:pPr>
            <a:endParaRPr kumimoji="0" lang="en-US" sz="2400" b="0" i="0" u="none" strike="noStrike" kern="1200" cap="none" spc="0" normalizeH="0" baseline="0" noProof="0" smtClean="0">
              <a:ln>
                <a:noFill/>
              </a:ln>
              <a:solidFill>
                <a:schemeClr val="tx1"/>
              </a:solidFill>
              <a:effectLst/>
              <a:uLnTx/>
              <a:uFillTx/>
              <a:latin typeface="+mn-lt"/>
              <a:ea typeface="+mn-ea"/>
              <a:cs typeface="+mn-cs"/>
            </a:endParaRPr>
          </a:p>
          <a:p>
            <a:pPr marL="274320" marR="0" lvl="0" indent="-228600" algn="l" defTabSz="914400" rtl="0" eaLnBrk="1" fontAlgn="auto" latinLnBrk="0" hangingPunct="1">
              <a:lnSpc>
                <a:spcPct val="90000"/>
              </a:lnSpc>
              <a:spcBef>
                <a:spcPts val="1800"/>
              </a:spcBef>
              <a:spcAft>
                <a:spcPts val="0"/>
              </a:spcAft>
              <a:buClrTx/>
              <a:buSzPct val="80000"/>
              <a:buFont typeface="Wingdings" panose="05000000000000000000" pitchFamily="2" charset="2"/>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At that time the district-designed process will be instituted which includes a specific timeline for observations, support and conferences. </a:t>
            </a:r>
          </a:p>
          <a:p>
            <a:pPr marL="274320" marR="0" lvl="0" indent="-228600" algn="l" defTabSz="914400" rtl="0" eaLnBrk="1" fontAlgn="auto" latinLnBrk="0" hangingPunct="1">
              <a:lnSpc>
                <a:spcPct val="90000"/>
              </a:lnSpc>
              <a:spcBef>
                <a:spcPts val="1800"/>
              </a:spcBef>
              <a:spcAft>
                <a:spcPts val="0"/>
              </a:spcAft>
              <a:buClrTx/>
              <a:buSzPct val="80000"/>
              <a:buFont typeface="Wingdings" panose="05000000000000000000" pitchFamily="2" charset="2"/>
              <a:buChar char="§"/>
              <a:tabLst/>
              <a:defRPr/>
            </a:pPr>
            <a:endParaRPr kumimoji="0" lang="en-US" sz="2400" b="0" i="0" u="none" strike="noStrike" kern="1200" cap="none" spc="0" normalizeH="0" baseline="0" noProof="0" smtClean="0">
              <a:ln>
                <a:noFill/>
              </a:ln>
              <a:solidFill>
                <a:schemeClr val="tx1"/>
              </a:solidFill>
              <a:effectLst/>
              <a:uLnTx/>
              <a:uFillTx/>
              <a:latin typeface="+mn-lt"/>
              <a:ea typeface="+mn-ea"/>
              <a:cs typeface="+mn-cs"/>
            </a:endParaRPr>
          </a:p>
          <a:p>
            <a:pPr marL="274320" marR="0" lvl="0" indent="-228600" algn="l" defTabSz="914400" rtl="0" eaLnBrk="1" fontAlgn="auto" latinLnBrk="0" hangingPunct="1">
              <a:lnSpc>
                <a:spcPct val="90000"/>
              </a:lnSpc>
              <a:spcBef>
                <a:spcPts val="1800"/>
              </a:spcBef>
              <a:spcAft>
                <a:spcPts val="0"/>
              </a:spcAft>
              <a:buClrTx/>
              <a:buSzPct val="80000"/>
              <a:buFont typeface="Wingdings" panose="05000000000000000000" pitchFamily="2" charset="2"/>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 At the end of the specified timeline, the evaluator will provide a written summary of the conferences to the employee.</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00200" y="275965"/>
            <a:ext cx="9372600" cy="1552143"/>
          </a:xfrm>
          <a:prstGeom prst="rect">
            <a:avLst/>
          </a:prstGeom>
        </p:spPr>
        <p:txBody>
          <a:bodyPr>
            <a:normAutofit fontScale="92500" lnSpcReduction="100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smtClean="0">
                <a:ln>
                  <a:noFill/>
                </a:ln>
                <a:solidFill>
                  <a:schemeClr val="tx1"/>
                </a:solidFill>
                <a:effectLst/>
                <a:uLnTx/>
                <a:uFillTx/>
                <a:latin typeface="+mj-lt"/>
                <a:ea typeface="+mj-ea"/>
                <a:cs typeface="+mj-cs"/>
              </a:rPr>
              <a:t>Appeal Process  -  JCPS  </a:t>
            </a:r>
            <a:br>
              <a:rPr kumimoji="0" lang="en-US" sz="4000" b="1" i="0" u="none" strike="noStrike" kern="1200" cap="none" spc="0" normalizeH="0" baseline="0" noProof="0" smtClean="0">
                <a:ln>
                  <a:noFill/>
                </a:ln>
                <a:solidFill>
                  <a:schemeClr val="tx1"/>
                </a:solidFill>
                <a:effectLst/>
                <a:uLnTx/>
                <a:uFillTx/>
                <a:latin typeface="+mj-lt"/>
                <a:ea typeface="+mj-ea"/>
                <a:cs typeface="+mj-cs"/>
              </a:rPr>
            </a:br>
            <a:r>
              <a:rPr kumimoji="0" lang="en-US" sz="4000" b="1" i="0" u="none" strike="noStrike" kern="1200" cap="none" spc="0" normalizeH="0" baseline="0" noProof="0" smtClean="0">
                <a:ln>
                  <a:noFill/>
                </a:ln>
                <a:solidFill>
                  <a:schemeClr val="tx1"/>
                </a:solidFill>
                <a:effectLst/>
                <a:uLnTx/>
                <a:uFillTx/>
                <a:latin typeface="+mj-lt"/>
                <a:ea typeface="+mj-ea"/>
                <a:cs typeface="+mj-cs"/>
              </a:rPr>
              <a:t>Local Evaluation Appeals Panel (LEAP)</a:t>
            </a:r>
            <a:endParaRPr kumimoji="0" lang="en-US" sz="4000" b="1" i="0" u="none" strike="noStrike" kern="1200" cap="none" spc="0" normalizeH="0" baseline="0" noProof="0" dirty="0">
              <a:ln>
                <a:noFill/>
              </a:ln>
              <a:solidFill>
                <a:schemeClr val="tx1"/>
              </a:solidFill>
              <a:effectLst/>
              <a:uLnTx/>
              <a:uFillTx/>
              <a:latin typeface="+mj-lt"/>
              <a:ea typeface="+mj-ea"/>
              <a:cs typeface="+mj-cs"/>
            </a:endParaRPr>
          </a:p>
        </p:txBody>
      </p:sp>
      <p:sp>
        <p:nvSpPr>
          <p:cNvPr id="3" name="Content Placeholder 2"/>
          <p:cNvSpPr txBox="1">
            <a:spLocks/>
          </p:cNvSpPr>
          <p:nvPr/>
        </p:nvSpPr>
        <p:spPr>
          <a:xfrm>
            <a:off x="1600199" y="1835094"/>
            <a:ext cx="9372601" cy="4489506"/>
          </a:xfrm>
          <a:prstGeom prst="rect">
            <a:avLst/>
          </a:prstGeom>
        </p:spPr>
        <p:txBody>
          <a:bodyPr>
            <a:noAutofit/>
          </a:bodyPr>
          <a:lstStyle/>
          <a:p>
            <a:pPr marL="0" marR="0" lvl="0" indent="0" algn="l" defTabSz="914400" rtl="0" eaLnBrk="1" fontAlgn="auto" latinLnBrk="0" hangingPunct="1">
              <a:lnSpc>
                <a:spcPct val="90000"/>
              </a:lnSpc>
              <a:spcBef>
                <a:spcPts val="1800"/>
              </a:spcBef>
              <a:spcAft>
                <a:spcPts val="0"/>
              </a:spcAft>
              <a:buClrTx/>
              <a:buSzPct val="80000"/>
              <a:buFont typeface="Wingdings" panose="05000000000000000000" pitchFamily="2" charset="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Review and/or hear appeals from certified employees regarding their summative evaluations</a:t>
            </a:r>
          </a:p>
          <a:p>
            <a:pPr marL="0" marR="0" lvl="0" indent="0" algn="l" defTabSz="914400" rtl="0" eaLnBrk="1" fontAlgn="auto" latinLnBrk="0" hangingPunct="1">
              <a:lnSpc>
                <a:spcPct val="90000"/>
              </a:lnSpc>
              <a:spcBef>
                <a:spcPts val="1800"/>
              </a:spcBef>
              <a:spcAft>
                <a:spcPts val="0"/>
              </a:spcAft>
              <a:buClrTx/>
              <a:buSzPct val="80000"/>
              <a:buFont typeface="Wingdings" panose="05000000000000000000" pitchFamily="2" charset="2"/>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Pct val="80000"/>
              <a:buFont typeface="Wingdings" panose="05000000000000000000" pitchFamily="2" charset="2"/>
              <a:buNone/>
              <a:tabLst/>
              <a:defRPr/>
            </a:pPr>
            <a:r>
              <a:rPr kumimoji="0" lang="en-US" sz="2000" b="0" i="0" u="sng" strike="noStrike" kern="1200" cap="none" spc="0" normalizeH="0" baseline="0" noProof="0" dirty="0" smtClean="0">
                <a:ln>
                  <a:noFill/>
                </a:ln>
                <a:solidFill>
                  <a:schemeClr val="tx1"/>
                </a:solidFill>
                <a:effectLst/>
                <a:uLnTx/>
                <a:uFillTx/>
                <a:latin typeface="+mn-lt"/>
                <a:ea typeface="+mn-ea"/>
                <a:cs typeface="+mn-cs"/>
              </a:rPr>
              <a:t>Pool of Employees – 18 certified employees</a:t>
            </a:r>
          </a:p>
          <a:p>
            <a:pPr marL="274320" marR="0" lvl="0" indent="-228600" algn="l" defTabSz="914400" rtl="0" eaLnBrk="1" fontAlgn="auto" latinLnBrk="0" hangingPunct="1">
              <a:lnSpc>
                <a:spcPct val="100000"/>
              </a:lnSpc>
              <a:spcBef>
                <a:spcPts val="0"/>
              </a:spcBef>
              <a:spcAft>
                <a:spcPts val="0"/>
              </a:spcAft>
              <a:buClrTx/>
              <a:buSzPct val="80000"/>
              <a:buFont typeface="Arial" panose="020B0604020202020204"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Twelve certified employees elected from employees eligible for JCTA membership</a:t>
            </a:r>
          </a:p>
          <a:p>
            <a:pPr marL="274320" marR="0" lvl="0" indent="-228600" algn="l" defTabSz="914400" rtl="0" eaLnBrk="1" fontAlgn="auto" latinLnBrk="0" hangingPunct="1">
              <a:lnSpc>
                <a:spcPct val="100000"/>
              </a:lnSpc>
              <a:spcBef>
                <a:spcPts val="0"/>
              </a:spcBef>
              <a:spcAft>
                <a:spcPts val="0"/>
              </a:spcAft>
              <a:buClrTx/>
              <a:buSzPct val="80000"/>
              <a:buFont typeface="Arial" panose="020B0604020202020204"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Six certified employees appointed by the superintendent/designee</a:t>
            </a:r>
          </a:p>
          <a:p>
            <a:pPr marL="274320" marR="0" lvl="0" indent="-228600" algn="l" defTabSz="914400" rtl="0" eaLnBrk="1" fontAlgn="auto" latinLnBrk="0" hangingPunct="1">
              <a:lnSpc>
                <a:spcPct val="100000"/>
              </a:lnSpc>
              <a:spcBef>
                <a:spcPts val="0"/>
              </a:spcBef>
              <a:spcAft>
                <a:spcPts val="0"/>
              </a:spcAft>
              <a:buClrTx/>
              <a:buSzPct val="80000"/>
              <a:buFont typeface="Arial" panose="020B0604020202020204"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Pct val="80000"/>
              <a:buFont typeface="Wingdings" panose="05000000000000000000" pitchFamily="2" charset="2"/>
              <a:buNone/>
              <a:tabLst/>
              <a:defRPr/>
            </a:pPr>
            <a:r>
              <a:rPr kumimoji="0" lang="en-US" sz="2000" b="0" i="0" u="sng" strike="noStrike" kern="1200" cap="none" spc="0" normalizeH="0" baseline="0" noProof="0" dirty="0" smtClean="0">
                <a:ln>
                  <a:noFill/>
                </a:ln>
                <a:solidFill>
                  <a:schemeClr val="tx1"/>
                </a:solidFill>
                <a:effectLst/>
                <a:uLnTx/>
                <a:uFillTx/>
                <a:latin typeface="+mn-lt"/>
                <a:ea typeface="+mn-ea"/>
                <a:cs typeface="+mn-cs"/>
              </a:rPr>
              <a:t>Panel – 3 certified employees</a:t>
            </a:r>
          </a:p>
          <a:p>
            <a:pPr marL="274320" marR="0" lvl="0" indent="-228600" algn="l" defTabSz="914400" rtl="0" eaLnBrk="1" fontAlgn="auto" latinLnBrk="0" hangingPunct="1">
              <a:lnSpc>
                <a:spcPct val="100000"/>
              </a:lnSpc>
              <a:spcBef>
                <a:spcPts val="0"/>
              </a:spcBef>
              <a:spcAft>
                <a:spcPts val="0"/>
              </a:spcAft>
              <a:buClrTx/>
              <a:buSzPct val="80000"/>
              <a:buFont typeface="Arial" panose="020B0604020202020204"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One member chosen from the 6 appointed by superintendent/designee</a:t>
            </a:r>
          </a:p>
          <a:p>
            <a:pPr marL="274320" marR="0" lvl="0" indent="-228600" algn="l" defTabSz="914400" rtl="0" eaLnBrk="1" fontAlgn="auto" latinLnBrk="0" hangingPunct="1">
              <a:lnSpc>
                <a:spcPct val="100000"/>
              </a:lnSpc>
              <a:spcBef>
                <a:spcPts val="0"/>
              </a:spcBef>
              <a:spcAft>
                <a:spcPts val="0"/>
              </a:spcAft>
              <a:buClrTx/>
              <a:buSzPct val="80000"/>
              <a:buFont typeface="Arial" panose="020B0604020202020204"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Two members chosen from the 12 elected from employees eligible for JCTA membership</a:t>
            </a:r>
          </a:p>
        </p:txBody>
      </p:sp>
      <p:sp>
        <p:nvSpPr>
          <p:cNvPr id="4" name="Explosion 2 3"/>
          <p:cNvSpPr/>
          <p:nvPr/>
        </p:nvSpPr>
        <p:spPr>
          <a:xfrm>
            <a:off x="847248" y="0"/>
            <a:ext cx="1870972" cy="140891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NEW</a:t>
            </a:r>
            <a:endParaRPr lang="en-US" dirty="0">
              <a:ln w="0"/>
              <a:solidFill>
                <a:schemeClr val="tx1"/>
              </a:solidFill>
              <a:effectLst>
                <a:outerShdw blurRad="38100" dist="19050" dir="2700000" algn="tl" rotWithShape="0">
                  <a:schemeClr val="dk1">
                    <a:alpha val="40000"/>
                  </a:schemeClr>
                </a:outerShdw>
              </a:effectLst>
            </a:endParaRPr>
          </a:p>
          <a:p>
            <a:pPr algn="ct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248321" y="-111368"/>
            <a:ext cx="12440321" cy="6969368"/>
          </a:xfrm>
          <a:prstGeom prst="rect">
            <a:avLst/>
          </a:prstGeom>
        </p:spPr>
      </p:pic>
    </p:spTree>
    <p:extLst>
      <p:ext uri="{BB962C8B-B14F-4D97-AF65-F5344CB8AC3E}">
        <p14:creationId xmlns:p14="http://schemas.microsoft.com/office/powerpoint/2010/main" xmlns="" val="327228558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2160" y="1097280"/>
            <a:ext cx="5806440" cy="830997"/>
          </a:xfrm>
          <a:prstGeom prst="rect">
            <a:avLst/>
          </a:prstGeom>
          <a:noFill/>
        </p:spPr>
        <p:txBody>
          <a:bodyPr wrap="square" rtlCol="0">
            <a:spAutoFit/>
          </a:bodyPr>
          <a:lstStyle/>
          <a:p>
            <a:r>
              <a:rPr lang="en-US" sz="4800" dirty="0" smtClean="0"/>
              <a:t>Questions?</a:t>
            </a:r>
            <a:endParaRPr lang="en-US" sz="4800" dirty="0"/>
          </a:p>
        </p:txBody>
      </p:sp>
      <p:sp>
        <p:nvSpPr>
          <p:cNvPr id="3" name="TextBox 2"/>
          <p:cNvSpPr txBox="1"/>
          <p:nvPr/>
        </p:nvSpPr>
        <p:spPr>
          <a:xfrm rot="10800000" flipV="1">
            <a:off x="2021986" y="2779513"/>
            <a:ext cx="5623560" cy="369332"/>
          </a:xfrm>
          <a:prstGeom prst="rect">
            <a:avLst/>
          </a:prstGeom>
          <a:no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83524" y="243840"/>
            <a:ext cx="11703675" cy="64008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304800" y="304800"/>
            <a:ext cx="11521440" cy="6309359"/>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PGES is Evidence-based</a:t>
            </a:r>
            <a:endParaRPr lang="en-US" sz="3600" dirty="0"/>
          </a:p>
        </p:txBody>
      </p:sp>
      <p:sp>
        <p:nvSpPr>
          <p:cNvPr id="4" name="Content Placeholder 2"/>
          <p:cNvSpPr>
            <a:spLocks noGrp="1"/>
          </p:cNvSpPr>
          <p:nvPr>
            <p:ph sz="quarter" idx="1"/>
          </p:nvPr>
        </p:nvSpPr>
        <p:spPr/>
        <p:txBody>
          <a:bodyPr>
            <a:normAutofit/>
          </a:bodyPr>
          <a:lstStyle/>
          <a:p>
            <a:pPr marL="0" indent="0">
              <a:buNone/>
            </a:pPr>
            <a:endParaRPr lang="en-US" sz="3300" dirty="0" smtClean="0"/>
          </a:p>
          <a:p>
            <a:pPr marL="0" indent="0">
              <a:buNone/>
            </a:pPr>
            <a:r>
              <a:rPr lang="en-US" sz="3300" dirty="0" smtClean="0"/>
              <a:t>-Evidence </a:t>
            </a:r>
            <a:r>
              <a:rPr lang="en-US" sz="3300" dirty="0"/>
              <a:t>is based on what we see, hear, read</a:t>
            </a:r>
            <a:r>
              <a:rPr lang="en-US" sz="3300" dirty="0" smtClean="0"/>
              <a:t>.</a:t>
            </a:r>
            <a:endParaRPr lang="en-US" sz="3300" dirty="0"/>
          </a:p>
          <a:p>
            <a:pPr marL="0" indent="0">
              <a:buNone/>
            </a:pPr>
            <a:endParaRPr lang="en-US" sz="3300" dirty="0" smtClean="0"/>
          </a:p>
          <a:p>
            <a:pPr marL="0" indent="0">
              <a:buNone/>
            </a:pPr>
            <a:r>
              <a:rPr lang="en-US" sz="3000" i="1" dirty="0" smtClean="0"/>
              <a:t>Note the importance of using “Rich” artifacts.</a:t>
            </a:r>
          </a:p>
          <a:p>
            <a:pPr marL="0" indent="0">
              <a:buNone/>
            </a:pPr>
            <a:r>
              <a:rPr lang="en-US" sz="3000" i="1" dirty="0" smtClean="0"/>
              <a:t>A few excellent artifacts is preferred to a bulging binder of “so-so” artifacts.</a:t>
            </a:r>
          </a:p>
          <a:p>
            <a:pPr marL="0" indent="0">
              <a:buNone/>
            </a:pPr>
            <a:endParaRPr lang="en-US" sz="3300" dirty="0"/>
          </a:p>
          <a:p>
            <a:pPr marL="0" indent="0">
              <a:buNone/>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rich artifact. . .</a:t>
            </a:r>
            <a:endParaRPr lang="en-US" dirty="0"/>
          </a:p>
        </p:txBody>
      </p:sp>
      <p:sp>
        <p:nvSpPr>
          <p:cNvPr id="4" name="Content Placeholder 2"/>
          <p:cNvSpPr>
            <a:spLocks noGrp="1"/>
          </p:cNvSpPr>
          <p:nvPr>
            <p:ph sz="quarter" idx="1"/>
          </p:nvPr>
        </p:nvSpPr>
        <p:spPr/>
        <p:txBody>
          <a:bodyPr/>
          <a:lstStyle/>
          <a:p>
            <a:pPr marL="0" indent="0">
              <a:buNone/>
            </a:pPr>
            <a:endParaRPr lang="en-US" sz="4500" b="1" u="sng" dirty="0" smtClean="0"/>
          </a:p>
          <a:p>
            <a:pPr marL="0" indent="0">
              <a:buNone/>
            </a:pPr>
            <a:r>
              <a:rPr lang="en-US" sz="3200" dirty="0" smtClean="0"/>
              <a:t>A well-written, detailed lesson and/or unit plan would </a:t>
            </a:r>
            <a:r>
              <a:rPr lang="en-US" sz="3200" dirty="0"/>
              <a:t>provide </a:t>
            </a:r>
            <a:r>
              <a:rPr lang="en-US" sz="3200" dirty="0" smtClean="0"/>
              <a:t>rich evidence </a:t>
            </a:r>
            <a:r>
              <a:rPr lang="en-US" sz="3200" dirty="0"/>
              <a:t>for </a:t>
            </a:r>
            <a:r>
              <a:rPr lang="en-US" sz="3200" dirty="0" smtClean="0"/>
              <a:t>many elements and indicators in </a:t>
            </a:r>
            <a:r>
              <a:rPr lang="en-US" sz="3200" dirty="0"/>
              <a:t>Domain </a:t>
            </a:r>
            <a:r>
              <a:rPr lang="en-US" sz="3200" dirty="0" smtClean="0"/>
              <a:t>1 – Planning and Preparation</a:t>
            </a:r>
          </a:p>
          <a:p>
            <a:pPr marL="0" indent="0">
              <a:buNone/>
            </a:pPr>
            <a:endParaRPr lang="en-US" sz="3200" dirty="0" smtClean="0"/>
          </a:p>
          <a:p>
            <a:pPr marL="0" indent="0">
              <a:buNone/>
            </a:pPr>
            <a:endParaRPr lang="en-US"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Domain 4</a:t>
            </a:r>
            <a:endParaRPr lang="en-US" dirty="0"/>
          </a:p>
        </p:txBody>
      </p:sp>
      <p:sp>
        <p:nvSpPr>
          <p:cNvPr id="4" name="Content Placeholder 2"/>
          <p:cNvSpPr>
            <a:spLocks noGrp="1"/>
          </p:cNvSpPr>
          <p:nvPr>
            <p:ph sz="quarter" idx="1"/>
          </p:nvPr>
        </p:nvSpPr>
        <p:spPr/>
        <p:txBody>
          <a:bodyPr/>
          <a:lstStyle/>
          <a:p>
            <a:pPr marL="0" indent="0">
              <a:buNone/>
            </a:pPr>
            <a:endParaRPr lang="en-US" dirty="0" smtClean="0"/>
          </a:p>
          <a:p>
            <a:pPr marL="0" indent="0">
              <a:buNone/>
            </a:pPr>
            <a:r>
              <a:rPr lang="en-US" sz="3000" dirty="0"/>
              <a:t>Teachers, in collaboration with their principal, will determine what evidence they will provide to demonstrate effectiveness for Domain 4. </a:t>
            </a:r>
            <a:r>
              <a:rPr lang="en-US" sz="3000" dirty="0" smtClean="0"/>
              <a:t>Again </a:t>
            </a:r>
            <a:r>
              <a:rPr lang="en-US" sz="3000" i="1" dirty="0" smtClean="0"/>
              <a:t>rich artifacts</a:t>
            </a:r>
            <a:r>
              <a:rPr lang="en-US" sz="3000" dirty="0" smtClean="0"/>
              <a:t> can address many components and criteria in Domain 4 – Professional Responsibilities </a:t>
            </a:r>
          </a:p>
          <a:p>
            <a:pPr marL="0" indent="0">
              <a:buNone/>
            </a:pPr>
            <a:r>
              <a:rPr lang="en-US" sz="3000" dirty="0" smtClean="0"/>
              <a:t>(</a:t>
            </a:r>
            <a:r>
              <a:rPr lang="en-US" sz="2400" dirty="0" smtClean="0"/>
              <a:t>The </a:t>
            </a:r>
            <a:r>
              <a:rPr lang="en-US" sz="2400" dirty="0"/>
              <a:t>principal may request additional evidence if needed</a:t>
            </a:r>
            <a:r>
              <a:rPr lang="en-US" sz="2400" dirty="0" smtClean="0"/>
              <a:t>.)</a:t>
            </a:r>
            <a:endParaRPr lang="en-US" sz="2400" dirty="0"/>
          </a:p>
          <a:p>
            <a:pPr marL="0" indent="0">
              <a:buNone/>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Domains 2 and 3</a:t>
            </a:r>
            <a:endParaRPr lang="en-US" dirty="0"/>
          </a:p>
        </p:txBody>
      </p:sp>
      <p:sp>
        <p:nvSpPr>
          <p:cNvPr id="3" name="Content Placeholder 2"/>
          <p:cNvSpPr>
            <a:spLocks noGrp="1"/>
          </p:cNvSpPr>
          <p:nvPr>
            <p:ph sz="quarter" idx="1"/>
          </p:nvPr>
        </p:nvSpPr>
        <p:spPr>
          <a:xfrm>
            <a:off x="2223453" y="2225040"/>
            <a:ext cx="9372600" cy="990600"/>
          </a:xfrm>
        </p:spPr>
        <p:txBody>
          <a:bodyPr>
            <a:normAutofit/>
          </a:bodyPr>
          <a:lstStyle/>
          <a:p>
            <a:r>
              <a:rPr lang="en-US" sz="2800" dirty="0" smtClean="0"/>
              <a:t>Will be addressed more directly later under the PGES Professional Practice Source of Evidence Observation.</a:t>
            </a:r>
            <a:endParaRPr lang="en-US"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a:p>
        </p:txBody>
      </p:sp>
      <p:sp>
        <p:nvSpPr>
          <p:cNvPr id="2" name="Title 1"/>
          <p:cNvSpPr>
            <a:spLocks noGrp="1"/>
          </p:cNvSpPr>
          <p:nvPr>
            <p:ph type="title"/>
          </p:nvPr>
        </p:nvSpPr>
        <p:spPr>
          <a:xfrm>
            <a:off x="3411941" y="1064526"/>
            <a:ext cx="8168874" cy="3021700"/>
          </a:xfrm>
        </p:spPr>
        <p:txBody>
          <a:bodyPr/>
          <a:lstStyle/>
          <a:p>
            <a:pPr algn="ctr"/>
            <a:r>
              <a:rPr lang="en-US" dirty="0" smtClean="0"/>
              <a:t>So Let’s Start With Professional Growth:</a:t>
            </a:r>
            <a:br>
              <a:rPr lang="en-US" dirty="0" smtClean="0"/>
            </a:br>
            <a:r>
              <a:rPr lang="en-US" dirty="0" smtClean="0"/>
              <a:t>Self-Reflection and Professional Growth Plans</a:t>
            </a:r>
            <a:endParaRPr lang="en-US" dirty="0"/>
          </a:p>
        </p:txBody>
      </p:sp>
    </p:spTree>
    <p:extLst>
      <p:ext uri="{BB962C8B-B14F-4D97-AF65-F5344CB8AC3E}">
        <p14:creationId xmlns:p14="http://schemas.microsoft.com/office/powerpoint/2010/main" xmlns="" val="9454812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05466" y="1143000"/>
            <a:ext cx="9162535" cy="43227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ight Arrow 1"/>
          <p:cNvSpPr/>
          <p:nvPr/>
        </p:nvSpPr>
        <p:spPr>
          <a:xfrm rot="20264888">
            <a:off x="2028531" y="3730896"/>
            <a:ext cx="1371600" cy="4191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Tree>
    <p:extLst>
      <p:ext uri="{BB962C8B-B14F-4D97-AF65-F5344CB8AC3E}">
        <p14:creationId xmlns:p14="http://schemas.microsoft.com/office/powerpoint/2010/main" xmlns="" val="252396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sz="quarter" idx="1"/>
          </p:nvPr>
        </p:nvSpPr>
        <p:spPr/>
        <p:txBody>
          <a:bodyPr/>
          <a:lstStyle/>
          <a:p>
            <a:pPr marL="0" indent="0">
              <a:buNone/>
            </a:pPr>
            <a:endParaRPr lang="en-US" dirty="0" smtClean="0"/>
          </a:p>
          <a:p>
            <a:pPr marL="285750" indent="-285750"/>
            <a:r>
              <a:rPr lang="en-US" sz="3200" dirty="0" smtClean="0"/>
              <a:t>Overview/Review the Teacher Professional Growth and Effectiveness System (TPGES) components </a:t>
            </a:r>
          </a:p>
          <a:p>
            <a:pPr marL="285750" indent="-285750">
              <a:buNone/>
            </a:pPr>
            <a:r>
              <a:rPr lang="en-US" sz="3200" dirty="0" smtClean="0"/>
              <a:t>	</a:t>
            </a:r>
            <a:r>
              <a:rPr lang="en-US" dirty="0" smtClean="0"/>
              <a:t>(with emphasis on CEP expectations for 2015-16)</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05178" y="2557669"/>
            <a:ext cx="9860280" cy="3776870"/>
          </a:xfrm>
        </p:spPr>
        <p:txBody>
          <a:bodyPr>
            <a:normAutofit/>
          </a:bodyPr>
          <a:lstStyle/>
          <a:p>
            <a:r>
              <a:rPr lang="en-US" b="1" i="1" dirty="0" smtClean="0">
                <a:solidFill>
                  <a:schemeClr val="tx2"/>
                </a:solidFill>
              </a:rPr>
              <a:t>Self-Reflection</a:t>
            </a:r>
            <a:r>
              <a:rPr lang="en-US" b="1" dirty="0" smtClean="0">
                <a:solidFill>
                  <a:schemeClr val="tx2"/>
                </a:solidFill>
              </a:rPr>
              <a:t>: </a:t>
            </a:r>
            <a:r>
              <a:rPr lang="en-US" dirty="0" smtClean="0">
                <a:solidFill>
                  <a:schemeClr val="tx2"/>
                </a:solidFill>
              </a:rPr>
              <a:t>The process by which certified personnel assesses the effectiveness and adequacy of their knowledge and performance for the purpose of identifying areas for professional learning and growth.</a:t>
            </a:r>
          </a:p>
          <a:p>
            <a:r>
              <a:rPr lang="en-US" dirty="0" smtClean="0">
                <a:solidFill>
                  <a:schemeClr val="tx2"/>
                </a:solidFill>
              </a:rPr>
              <a:t> </a:t>
            </a:r>
          </a:p>
          <a:p>
            <a:r>
              <a:rPr lang="en-US" b="1" i="1" dirty="0" smtClean="0">
                <a:solidFill>
                  <a:schemeClr val="tx2"/>
                </a:solidFill>
              </a:rPr>
              <a:t>Professional Growth Plan</a:t>
            </a:r>
            <a:r>
              <a:rPr lang="en-US" b="1" dirty="0" smtClean="0">
                <a:solidFill>
                  <a:schemeClr val="tx2"/>
                </a:solidFill>
              </a:rPr>
              <a:t>: </a:t>
            </a:r>
            <a:r>
              <a:rPr lang="en-US" dirty="0" smtClean="0">
                <a:solidFill>
                  <a:schemeClr val="tx2"/>
                </a:solidFill>
              </a:rPr>
              <a:t>An individualized plan for certified personnel that is focused on improving professional practice and leadership skills, aligned with performance standards and the specific goals and objectives of the school improvement plan or the district improvement plan, built using a variety of sources and types of data that reflect student needs and strengths, </a:t>
            </a:r>
            <a:r>
              <a:rPr lang="en-US" dirty="0" err="1" smtClean="0">
                <a:solidFill>
                  <a:schemeClr val="tx2"/>
                </a:solidFill>
              </a:rPr>
              <a:t>evaluatee</a:t>
            </a:r>
            <a:r>
              <a:rPr lang="en-US" dirty="0" smtClean="0">
                <a:solidFill>
                  <a:schemeClr val="tx2"/>
                </a:solidFill>
              </a:rPr>
              <a:t> data, and school and district data, produced in consultation with the evaluator. </a:t>
            </a:r>
          </a:p>
          <a:p>
            <a:endParaRPr lang="en-US" dirty="0">
              <a:solidFill>
                <a:schemeClr val="tx2"/>
              </a:solidFill>
            </a:endParaRPr>
          </a:p>
        </p:txBody>
      </p:sp>
      <p:sp>
        <p:nvSpPr>
          <p:cNvPr id="2" name="Title 1"/>
          <p:cNvSpPr>
            <a:spLocks noGrp="1"/>
          </p:cNvSpPr>
          <p:nvPr>
            <p:ph type="title"/>
          </p:nvPr>
        </p:nvSpPr>
        <p:spPr>
          <a:xfrm>
            <a:off x="1507173" y="701040"/>
            <a:ext cx="6400801" cy="777240"/>
          </a:xfrm>
        </p:spPr>
        <p:txBody>
          <a:bodyPr>
            <a:normAutofit/>
          </a:bodyPr>
          <a:lstStyle/>
          <a:p>
            <a:r>
              <a:rPr lang="en-US" dirty="0" smtClean="0"/>
              <a:t>Definitions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JCPS CEP Language @ Professional Growth</a:t>
            </a:r>
            <a:endParaRPr lang="en-US" dirty="0"/>
          </a:p>
        </p:txBody>
      </p:sp>
      <p:sp>
        <p:nvSpPr>
          <p:cNvPr id="3" name="Content Placeholder 2"/>
          <p:cNvSpPr>
            <a:spLocks noGrp="1"/>
          </p:cNvSpPr>
          <p:nvPr>
            <p:ph sz="quarter" idx="1"/>
          </p:nvPr>
        </p:nvSpPr>
        <p:spPr/>
        <p:txBody>
          <a:bodyPr>
            <a:noAutofit/>
          </a:bodyPr>
          <a:lstStyle/>
          <a:p>
            <a:pPr lvl="0"/>
            <a:r>
              <a:rPr lang="en-US" sz="2700" dirty="0" smtClean="0"/>
              <a:t>All teachers and other professionals will complete a Self-Reflection and Professional Growth Plan (PGP), the latter of which is produced in consultation with the evaluator. Both shall be completed within the first 30 calendar days of reporting for employment. This includes late hires. While self-reflection is ongoing, it shall occur formally in the Fall and in the Spring. </a:t>
            </a:r>
            <a:r>
              <a:rPr lang="en-US" sz="2700" i="1" dirty="0" smtClean="0">
                <a:solidFill>
                  <a:srgbClr val="00B050"/>
                </a:solidFill>
              </a:rPr>
              <a:t>A PGP must be recorded and approved on a district-approved E2 form.</a:t>
            </a:r>
            <a:r>
              <a:rPr lang="en-US" sz="2700" dirty="0" smtClean="0">
                <a:solidFill>
                  <a:srgbClr val="00B050"/>
                </a:solidFill>
              </a:rPr>
              <a:t> </a:t>
            </a:r>
            <a:r>
              <a:rPr lang="en-US" sz="2700" dirty="0" smtClean="0"/>
              <a:t>A paper copy of the PGP shall be provided to the </a:t>
            </a:r>
            <a:r>
              <a:rPr lang="en-US" sz="2700" dirty="0" err="1" smtClean="0"/>
              <a:t>evaluatee</a:t>
            </a:r>
            <a:r>
              <a:rPr lang="en-US" sz="2700" dirty="0" smtClean="0"/>
              <a:t> by the evaluator. This process will be completed on an annual basis.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3600" dirty="0" smtClean="0"/>
              <a:t/>
            </a:r>
            <a:br>
              <a:rPr lang="en-US" sz="3600" dirty="0" smtClean="0"/>
            </a:br>
            <a:r>
              <a:rPr lang="en-US" sz="3600" dirty="0" smtClean="0"/>
              <a:t> Self Reflection</a:t>
            </a:r>
            <a:endParaRPr lang="en-US" dirty="0"/>
          </a:p>
        </p:txBody>
      </p:sp>
      <p:sp>
        <p:nvSpPr>
          <p:cNvPr id="4" name="Title 1"/>
          <p:cNvSpPr txBox="1">
            <a:spLocks/>
          </p:cNvSpPr>
          <p:nvPr/>
        </p:nvSpPr>
        <p:spPr>
          <a:xfrm>
            <a:off x="1657350" y="1257302"/>
            <a:ext cx="5829300" cy="1485899"/>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54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3" descr="C:\Users\jleffer1.JEFFERSON\AppData\Local\Microsoft\Windows\Temporary Internet Files\Content.IE5\RQGCYRZ9\Mirror[1].jpg"/>
          <p:cNvPicPr>
            <a:picLocks noChangeAspect="1" noChangeArrowheads="1"/>
          </p:cNvPicPr>
          <p:nvPr/>
        </p:nvPicPr>
        <p:blipFill>
          <a:blip r:embed="rId2" cstate="print"/>
          <a:srcRect/>
          <a:stretch>
            <a:fillRect/>
          </a:stretch>
        </p:blipFill>
        <p:spPr bwMode="auto">
          <a:xfrm>
            <a:off x="3589020" y="1478281"/>
            <a:ext cx="3771900" cy="393716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001"/>
          <p:cNvPicPr>
            <a:picLocks noChangeAspect="1" noChangeArrowheads="1"/>
          </p:cNvPicPr>
          <p:nvPr/>
        </p:nvPicPr>
        <p:blipFill>
          <a:blip r:embed="rId2" cstate="print"/>
          <a:srcRect/>
          <a:stretch>
            <a:fillRect/>
          </a:stretch>
        </p:blipFill>
        <p:spPr bwMode="auto">
          <a:xfrm>
            <a:off x="731784" y="518160"/>
            <a:ext cx="10820136" cy="6004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Self Reflection - CEP</a:t>
            </a:r>
            <a:endParaRPr lang="en-US" dirty="0"/>
          </a:p>
        </p:txBody>
      </p:sp>
      <p:sp>
        <p:nvSpPr>
          <p:cNvPr id="3" name="Content Placeholder 2"/>
          <p:cNvSpPr>
            <a:spLocks noGrp="1"/>
          </p:cNvSpPr>
          <p:nvPr>
            <p:ph sz="quarter" idx="1"/>
          </p:nvPr>
        </p:nvSpPr>
        <p:spPr/>
        <p:txBody>
          <a:bodyPr>
            <a:normAutofit/>
          </a:bodyPr>
          <a:lstStyle/>
          <a:p>
            <a:pPr eaLnBrk="0" hangingPunct="0"/>
            <a:r>
              <a:rPr lang="en-US" dirty="0" smtClean="0"/>
              <a:t>Required every year -  Fall and Spring</a:t>
            </a:r>
            <a:endParaRPr lang="en-US" u="sng" dirty="0" smtClean="0"/>
          </a:p>
          <a:p>
            <a:pPr eaLnBrk="0" hangingPunct="0"/>
            <a:endParaRPr lang="en-US" u="sng" dirty="0" smtClean="0"/>
          </a:p>
          <a:p>
            <a:pPr eaLnBrk="0" hangingPunct="0"/>
            <a:r>
              <a:rPr lang="en-US" dirty="0" smtClean="0"/>
              <a:t>Reflection is on-going.</a:t>
            </a:r>
          </a:p>
          <a:p>
            <a:pPr eaLnBrk="0" hangingPunct="0"/>
            <a:endParaRPr lang="en-US" b="1" i="1" u="sng" dirty="0" smtClean="0"/>
          </a:p>
          <a:p>
            <a:pPr eaLnBrk="0" hangingPunct="0"/>
            <a:r>
              <a:rPr lang="en-US" dirty="0" smtClean="0"/>
              <a:t>Reflective practices and professional growth planning are iterative processes. </a:t>
            </a:r>
          </a:p>
          <a:p>
            <a:pPr eaLnBrk="0" hangingPunct="0"/>
            <a:endParaRPr lang="en-US" dirty="0" smtClean="0"/>
          </a:p>
          <a:p>
            <a:pPr eaLnBrk="0" hangingPunct="0"/>
            <a:r>
              <a:rPr lang="en-US" dirty="0" smtClean="0"/>
              <a:t>The teacher reflects on his or her current growth needs based on multiple sources of data and identifies an area or areas for focus</a:t>
            </a:r>
          </a:p>
          <a:p>
            <a:pPr eaLnBrk="0" hangingPunct="0"/>
            <a:endParaRPr lang="en-US" dirty="0" smtClean="0"/>
          </a:p>
          <a:p>
            <a:pPr eaLnBrk="0" hangingPunct="0"/>
            <a:endParaRPr lang="en-US"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Common Sense</a:t>
            </a:r>
            <a:endParaRPr lang="en-US" sz="3600" dirty="0"/>
          </a:p>
        </p:txBody>
      </p:sp>
      <p:sp>
        <p:nvSpPr>
          <p:cNvPr id="3" name="Content Placeholder 2"/>
          <p:cNvSpPr>
            <a:spLocks noGrp="1"/>
          </p:cNvSpPr>
          <p:nvPr>
            <p:ph sz="quarter" idx="1"/>
          </p:nvPr>
        </p:nvSpPr>
        <p:spPr/>
        <p:txBody>
          <a:bodyPr/>
          <a:lstStyle/>
          <a:p>
            <a:endParaRPr lang="en-US" dirty="0" smtClean="0"/>
          </a:p>
          <a:p>
            <a:r>
              <a:rPr lang="en-US" sz="3200" dirty="0" smtClean="0"/>
              <a:t>Educators have always reflected.  TPGES just makes it a formal activity.  </a:t>
            </a:r>
          </a:p>
          <a:p>
            <a:endParaRPr lang="en-US" sz="3200" dirty="0" smtClean="0"/>
          </a:p>
          <a:p>
            <a:r>
              <a:rPr lang="en-US" sz="3200" dirty="0" smtClean="0"/>
              <a:t>When you take time to reflect you can examine what has worked and what hasn’t.</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Self-Reflection Possibilities</a:t>
            </a:r>
            <a:endParaRPr lang="en-US" sz="4000" dirty="0"/>
          </a:p>
        </p:txBody>
      </p:sp>
      <p:sp>
        <p:nvSpPr>
          <p:cNvPr id="3" name="Content Placeholder 2"/>
          <p:cNvSpPr>
            <a:spLocks noGrp="1"/>
          </p:cNvSpPr>
          <p:nvPr>
            <p:ph sz="quarter" idx="1"/>
          </p:nvPr>
        </p:nvSpPr>
        <p:spPr/>
        <p:txBody>
          <a:bodyPr/>
          <a:lstStyle/>
          <a:p>
            <a:endParaRPr lang="en-US" sz="3600" dirty="0" smtClean="0"/>
          </a:p>
          <a:p>
            <a:r>
              <a:rPr lang="en-US" sz="3600" dirty="0" smtClean="0"/>
              <a:t>The teacher decides their self reflection method.  The following are just </a:t>
            </a:r>
            <a:r>
              <a:rPr lang="en-US" sz="3600" dirty="0" smtClean="0">
                <a:solidFill>
                  <a:srgbClr val="FF0000"/>
                </a:solidFill>
              </a:rPr>
              <a:t>suggested</a:t>
            </a:r>
            <a:r>
              <a:rPr lang="en-US" sz="3600" dirty="0" smtClean="0"/>
              <a:t> possibilities. . .</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One way . . .</a:t>
            </a:r>
            <a:endParaRPr lang="en-US" sz="4400" dirty="0"/>
          </a:p>
        </p:txBody>
      </p:sp>
      <p:sp>
        <p:nvSpPr>
          <p:cNvPr id="3" name="Content Placeholder 2"/>
          <p:cNvSpPr>
            <a:spLocks noGrp="1"/>
          </p:cNvSpPr>
          <p:nvPr>
            <p:ph sz="quarter" idx="1"/>
          </p:nvPr>
        </p:nvSpPr>
        <p:spPr/>
        <p:txBody>
          <a:bodyPr/>
          <a:lstStyle/>
          <a:p>
            <a:r>
              <a:rPr lang="en-US" sz="3600" dirty="0" smtClean="0"/>
              <a:t>Teachers could reflect on all 4 domains of the KY Framework  for Teaching and the national standards in their discipline. It is from this reflection that teachers choose their growth area(s) for their PGP.  </a:t>
            </a:r>
            <a:r>
              <a:rPr lang="en-US" sz="3600" i="1" dirty="0" smtClean="0"/>
              <a:t>It is not required that teachers have a written response for every component.</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78548" y="56627"/>
            <a:ext cx="2916183"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Handout</a:t>
            </a: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388359" y="859809"/>
            <a:ext cx="5799804" cy="5998191"/>
          </a:xfrm>
          <a:prstGeom prst="rect">
            <a:avLst/>
          </a:prstGeom>
        </p:spPr>
      </p:pic>
    </p:spTree>
    <p:extLst>
      <p:ext uri="{BB962C8B-B14F-4D97-AF65-F5344CB8AC3E}">
        <p14:creationId xmlns:p14="http://schemas.microsoft.com/office/powerpoint/2010/main" xmlns="" val="27848258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pPr eaLnBrk="0" hangingPunct="0"/>
            <a:r>
              <a:rPr lang="en-US" sz="2800" b="1" dirty="0" smtClean="0"/>
              <a:t>Use the </a:t>
            </a:r>
            <a:r>
              <a:rPr lang="en-US" sz="2800" b="1" i="1" dirty="0" smtClean="0"/>
              <a:t>Framework for Teaching  </a:t>
            </a:r>
            <a:r>
              <a:rPr lang="en-US" sz="2800" b="1" dirty="0" smtClean="0"/>
              <a:t>indicators to rate yourself on the </a:t>
            </a:r>
            <a:r>
              <a:rPr lang="en-US" sz="2800" b="1" i="1" dirty="0" smtClean="0"/>
              <a:t>components </a:t>
            </a:r>
            <a:r>
              <a:rPr lang="en-US" sz="2800" b="1" dirty="0" smtClean="0"/>
              <a:t>of each of the four domains.  </a:t>
            </a:r>
          </a:p>
          <a:p>
            <a:pPr eaLnBrk="0" hangingPunct="0"/>
            <a:r>
              <a:rPr lang="en-US" dirty="0" smtClean="0"/>
              <a:t>  I= Ineffective</a:t>
            </a:r>
            <a:endParaRPr lang="en-US" b="1" dirty="0" smtClean="0"/>
          </a:p>
          <a:p>
            <a:pPr eaLnBrk="0" hangingPunct="0"/>
            <a:r>
              <a:rPr lang="en-US" dirty="0" smtClean="0"/>
              <a:t>  D= Developing</a:t>
            </a:r>
            <a:endParaRPr lang="en-US" b="1" dirty="0" smtClean="0"/>
          </a:p>
          <a:p>
            <a:pPr eaLnBrk="0" hangingPunct="0"/>
            <a:r>
              <a:rPr lang="en-US" dirty="0" smtClean="0"/>
              <a:t>  A= Accomplished</a:t>
            </a:r>
            <a:endParaRPr lang="en-US" b="1" dirty="0" smtClean="0"/>
          </a:p>
          <a:p>
            <a:pPr eaLnBrk="0" hangingPunct="0"/>
            <a:r>
              <a:rPr lang="en-US" dirty="0" smtClean="0"/>
              <a:t>  E= Exemplary</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3395948" y="441960"/>
          <a:ext cx="5047012" cy="5989320"/>
        </p:xfrm>
        <a:graphic>
          <a:graphicData uri="http://schemas.openxmlformats.org/drawingml/2006/table">
            <a:tbl>
              <a:tblPr/>
              <a:tblGrid>
                <a:gridCol w="5047012"/>
              </a:tblGrid>
              <a:tr h="5989320">
                <a:tc>
                  <a:txBody>
                    <a:bodyPr/>
                    <a:lstStyle/>
                    <a:p>
                      <a:pPr marL="0" marR="0" algn="ctr">
                        <a:lnSpc>
                          <a:spcPct val="115000"/>
                        </a:lnSpc>
                        <a:spcBef>
                          <a:spcPts val="0"/>
                        </a:spcBef>
                        <a:spcAft>
                          <a:spcPts val="0"/>
                        </a:spcAft>
                        <a:tabLst>
                          <a:tab pos="2971800" algn="ctr"/>
                          <a:tab pos="5943600" algn="r"/>
                          <a:tab pos="1485900" algn="l"/>
                          <a:tab pos="2971800" algn="ctr"/>
                          <a:tab pos="4356100" algn="l"/>
                          <a:tab pos="5943600" algn="r"/>
                        </a:tabLst>
                      </a:pPr>
                      <a:r>
                        <a:rPr lang="en-US" sz="700" dirty="0">
                          <a:latin typeface="Calibri"/>
                          <a:ea typeface="Calibri"/>
                          <a:cs typeface="Times New Roman"/>
                        </a:rPr>
                        <a:t>  </a:t>
                      </a:r>
                    </a:p>
                    <a:p>
                      <a:pPr marL="0" marR="0" algn="ctr">
                        <a:lnSpc>
                          <a:spcPct val="115000"/>
                        </a:lnSpc>
                        <a:spcBef>
                          <a:spcPts val="0"/>
                        </a:spcBef>
                        <a:spcAft>
                          <a:spcPts val="0"/>
                        </a:spcAft>
                      </a:pPr>
                      <a:r>
                        <a:rPr lang="en-US" sz="1600" b="1" dirty="0">
                          <a:solidFill>
                            <a:srgbClr val="244061"/>
                          </a:solidFill>
                          <a:latin typeface="Calibri"/>
                          <a:ea typeface="Calibri"/>
                          <a:cs typeface="Times New Roman"/>
                        </a:rPr>
                        <a:t> </a:t>
                      </a:r>
                      <a:endParaRPr lang="en-US" sz="700" dirty="0">
                        <a:latin typeface="Calibri"/>
                        <a:ea typeface="Calibri"/>
                        <a:cs typeface="Times New Roman"/>
                      </a:endParaRPr>
                    </a:p>
                    <a:p>
                      <a:pPr marL="0" marR="0" algn="ctr">
                        <a:lnSpc>
                          <a:spcPct val="115000"/>
                        </a:lnSpc>
                        <a:spcBef>
                          <a:spcPts val="0"/>
                        </a:spcBef>
                        <a:spcAft>
                          <a:spcPts val="0"/>
                        </a:spcAft>
                      </a:pPr>
                      <a:r>
                        <a:rPr lang="en-US" sz="1600" b="1" dirty="0">
                          <a:solidFill>
                            <a:srgbClr val="244061"/>
                          </a:solidFill>
                          <a:latin typeface="Calibri"/>
                          <a:ea typeface="Calibri"/>
                          <a:cs typeface="Times New Roman"/>
                        </a:rPr>
                        <a:t> Jefferson County Public Schools</a:t>
                      </a:r>
                      <a:endParaRPr lang="en-US" sz="700" dirty="0">
                        <a:latin typeface="Calibri"/>
                        <a:ea typeface="Calibri"/>
                        <a:cs typeface="Times New Roman"/>
                      </a:endParaRPr>
                    </a:p>
                    <a:p>
                      <a:pPr marL="0" marR="0" algn="ctr">
                        <a:lnSpc>
                          <a:spcPct val="115000"/>
                        </a:lnSpc>
                        <a:spcBef>
                          <a:spcPts val="0"/>
                        </a:spcBef>
                        <a:spcAft>
                          <a:spcPts val="0"/>
                        </a:spcAft>
                      </a:pPr>
                      <a:r>
                        <a:rPr lang="en-US" sz="1600" b="1" u="sng" dirty="0">
                          <a:solidFill>
                            <a:srgbClr val="244061"/>
                          </a:solidFill>
                          <a:latin typeface="Calibri"/>
                          <a:ea typeface="Calibri"/>
                          <a:cs typeface="Times New Roman"/>
                        </a:rPr>
                        <a:t>Certified Evaluation Plan</a:t>
                      </a:r>
                      <a:endParaRPr lang="en-US" sz="700" dirty="0">
                        <a:latin typeface="Calibri"/>
                        <a:ea typeface="Calibri"/>
                        <a:cs typeface="Times New Roman"/>
                      </a:endParaRPr>
                    </a:p>
                    <a:p>
                      <a:pPr marL="0" marR="0" algn="ctr">
                        <a:lnSpc>
                          <a:spcPct val="115000"/>
                        </a:lnSpc>
                        <a:spcBef>
                          <a:spcPts val="0"/>
                        </a:spcBef>
                        <a:spcAft>
                          <a:spcPts val="0"/>
                        </a:spcAft>
                      </a:pPr>
                      <a:r>
                        <a:rPr lang="en-US" sz="700" b="1" dirty="0">
                          <a:latin typeface="Avenir Light"/>
                          <a:ea typeface="Calibri"/>
                          <a:cs typeface="Times New Roman"/>
                        </a:rPr>
                        <a:t>Revised</a:t>
                      </a:r>
                      <a:endParaRPr lang="en-US" sz="700" dirty="0">
                        <a:latin typeface="Calibri"/>
                        <a:ea typeface="Calibri"/>
                        <a:cs typeface="Times New Roman"/>
                      </a:endParaRPr>
                    </a:p>
                    <a:p>
                      <a:pPr marL="0" marR="0" algn="ctr">
                        <a:lnSpc>
                          <a:spcPct val="115000"/>
                        </a:lnSpc>
                        <a:spcBef>
                          <a:spcPts val="0"/>
                        </a:spcBef>
                        <a:spcAft>
                          <a:spcPts val="0"/>
                        </a:spcAft>
                      </a:pPr>
                      <a:r>
                        <a:rPr lang="en-US" sz="700" b="1" dirty="0">
                          <a:latin typeface="Avenir Light"/>
                          <a:ea typeface="Calibri"/>
                          <a:cs typeface="Times New Roman"/>
                        </a:rPr>
                        <a:t>August 12, 2015</a:t>
                      </a:r>
                      <a:endParaRPr lang="en-US" sz="700" dirty="0">
                        <a:latin typeface="Calibri"/>
                        <a:ea typeface="Calibri"/>
                        <a:cs typeface="Times New Roman"/>
                      </a:endParaRPr>
                    </a:p>
                    <a:p>
                      <a:pPr marL="0" marR="0" algn="ctr">
                        <a:lnSpc>
                          <a:spcPct val="115000"/>
                        </a:lnSpc>
                        <a:spcBef>
                          <a:spcPts val="0"/>
                        </a:spcBef>
                        <a:spcAft>
                          <a:spcPts val="0"/>
                        </a:spcAft>
                      </a:pPr>
                      <a:r>
                        <a:rPr lang="en-US" sz="700" b="1" u="sng" dirty="0">
                          <a:latin typeface="Avenir Light"/>
                          <a:ea typeface="Calibri"/>
                          <a:cs typeface="Times New Roman"/>
                        </a:rPr>
                        <a:t>Educator Quality Oversight Committee (EQOC)</a:t>
                      </a:r>
                      <a:endParaRPr lang="en-US" sz="700" dirty="0">
                        <a:latin typeface="Calibri"/>
                        <a:ea typeface="Calibri"/>
                        <a:cs typeface="Times New Roman"/>
                      </a:endParaRPr>
                    </a:p>
                    <a:p>
                      <a:pPr marL="0" marR="0" algn="ctr">
                        <a:lnSpc>
                          <a:spcPct val="115000"/>
                        </a:lnSpc>
                        <a:spcBef>
                          <a:spcPts val="0"/>
                        </a:spcBef>
                        <a:spcAft>
                          <a:spcPts val="1000"/>
                        </a:spcAft>
                      </a:pPr>
                      <a:r>
                        <a:rPr lang="en-US" sz="700" dirty="0">
                          <a:latin typeface="Avenir Light"/>
                          <a:ea typeface="Calibri"/>
                          <a:cs typeface="Times New Roman"/>
                        </a:rPr>
                        <a:t>John Ansman, Evaluation Transition Coordinator (R-5)</a:t>
                      </a:r>
                      <a:endParaRPr lang="en-US" sz="700" dirty="0">
                        <a:latin typeface="Calibri"/>
                        <a:ea typeface="Calibri"/>
                        <a:cs typeface="Times New Roman"/>
                      </a:endParaRPr>
                    </a:p>
                    <a:p>
                      <a:pPr marL="0" marR="0" algn="ctr">
                        <a:lnSpc>
                          <a:spcPct val="115000"/>
                        </a:lnSpc>
                        <a:spcBef>
                          <a:spcPts val="0"/>
                        </a:spcBef>
                        <a:spcAft>
                          <a:spcPts val="1000"/>
                        </a:spcAft>
                      </a:pPr>
                      <a:r>
                        <a:rPr lang="en-US" sz="700" dirty="0">
                          <a:latin typeface="Avenir Light"/>
                          <a:ea typeface="Calibri"/>
                          <a:cs typeface="Times New Roman"/>
                        </a:rPr>
                        <a:t>Tiffeny Armour, ARD Director – </a:t>
                      </a:r>
                      <a:r>
                        <a:rPr lang="en-US" sz="700" i="1" dirty="0">
                          <a:latin typeface="Avenir Light"/>
                          <a:ea typeface="Calibri"/>
                          <a:cs typeface="Times New Roman"/>
                        </a:rPr>
                        <a:t>Chair</a:t>
                      </a:r>
                      <a:endParaRPr lang="en-US" sz="700" dirty="0">
                        <a:latin typeface="Calibri"/>
                        <a:ea typeface="Calibri"/>
                        <a:cs typeface="Times New Roman"/>
                      </a:endParaRPr>
                    </a:p>
                    <a:p>
                      <a:pPr marL="0" marR="0" algn="ctr">
                        <a:lnSpc>
                          <a:spcPct val="115000"/>
                        </a:lnSpc>
                        <a:spcBef>
                          <a:spcPts val="0"/>
                        </a:spcBef>
                        <a:spcAft>
                          <a:spcPts val="1000"/>
                        </a:spcAft>
                      </a:pPr>
                      <a:r>
                        <a:rPr lang="en-US" sz="700" dirty="0">
                          <a:latin typeface="Avenir Light"/>
                          <a:ea typeface="Calibri"/>
                          <a:cs typeface="Times New Roman"/>
                        </a:rPr>
                        <a:t>Beverly Chester-Burton, Teacher (Stuart Middle School)</a:t>
                      </a:r>
                      <a:endParaRPr lang="en-US" sz="700" dirty="0">
                        <a:latin typeface="Calibri"/>
                        <a:ea typeface="Calibri"/>
                        <a:cs typeface="Times New Roman"/>
                      </a:endParaRPr>
                    </a:p>
                    <a:p>
                      <a:pPr marL="3200400" marR="0" indent="-3200400" algn="ctr">
                        <a:lnSpc>
                          <a:spcPct val="115000"/>
                        </a:lnSpc>
                        <a:spcBef>
                          <a:spcPts val="0"/>
                        </a:spcBef>
                        <a:spcAft>
                          <a:spcPts val="1000"/>
                        </a:spcAft>
                      </a:pPr>
                      <a:r>
                        <a:rPr lang="en-US" sz="700" dirty="0">
                          <a:latin typeface="Avenir Light"/>
                          <a:ea typeface="Calibri"/>
                          <a:cs typeface="Times New Roman"/>
                        </a:rPr>
                        <a:t>Margie Eckerle, Evaluation Transition Coordinator (R-6)</a:t>
                      </a:r>
                      <a:endParaRPr lang="en-US" sz="700" dirty="0">
                        <a:latin typeface="Calibri"/>
                        <a:ea typeface="Calibri"/>
                        <a:cs typeface="Times New Roman"/>
                      </a:endParaRPr>
                    </a:p>
                    <a:p>
                      <a:pPr marL="3200400" marR="0" indent="-3200400" algn="ctr">
                        <a:lnSpc>
                          <a:spcPct val="115000"/>
                        </a:lnSpc>
                        <a:spcBef>
                          <a:spcPts val="0"/>
                        </a:spcBef>
                        <a:spcAft>
                          <a:spcPts val="1000"/>
                        </a:spcAft>
                      </a:pPr>
                      <a:r>
                        <a:rPr lang="en-US" sz="700" dirty="0">
                          <a:latin typeface="Avenir Light"/>
                          <a:ea typeface="Calibri"/>
                          <a:cs typeface="Times New Roman"/>
                        </a:rPr>
                        <a:t>Jo McKim, Teacher (Central High School)</a:t>
                      </a:r>
                      <a:endParaRPr lang="en-US" sz="700" dirty="0">
                        <a:latin typeface="Calibri"/>
                        <a:ea typeface="Calibri"/>
                        <a:cs typeface="Times New Roman"/>
                      </a:endParaRPr>
                    </a:p>
                    <a:p>
                      <a:pPr marL="0" marR="0" algn="ctr">
                        <a:lnSpc>
                          <a:spcPct val="115000"/>
                        </a:lnSpc>
                        <a:spcBef>
                          <a:spcPts val="0"/>
                        </a:spcBef>
                        <a:spcAft>
                          <a:spcPts val="1000"/>
                        </a:spcAft>
                      </a:pPr>
                      <a:r>
                        <a:rPr lang="en-US" sz="700" dirty="0">
                          <a:latin typeface="Avenir Light"/>
                          <a:ea typeface="Calibri"/>
                          <a:cs typeface="Times New Roman"/>
                        </a:rPr>
                        <a:t>Marty Pollio, Principal (Jeffersontown High School)</a:t>
                      </a:r>
                      <a:endParaRPr lang="en-US" sz="700" dirty="0">
                        <a:latin typeface="Calibri"/>
                        <a:ea typeface="Calibri"/>
                        <a:cs typeface="Times New Roman"/>
                      </a:endParaRPr>
                    </a:p>
                    <a:p>
                      <a:pPr marL="0" marR="0" algn="ctr">
                        <a:lnSpc>
                          <a:spcPct val="115000"/>
                        </a:lnSpc>
                        <a:spcBef>
                          <a:spcPts val="0"/>
                        </a:spcBef>
                        <a:spcAft>
                          <a:spcPts val="1000"/>
                        </a:spcAft>
                      </a:pPr>
                      <a:r>
                        <a:rPr lang="en-US" sz="700" dirty="0">
                          <a:latin typeface="Avenir Light"/>
                          <a:ea typeface="Calibri"/>
                          <a:cs typeface="Times New Roman"/>
                        </a:rPr>
                        <a:t>Tony Prince, Teacher (Atherton High School)</a:t>
                      </a:r>
                      <a:endParaRPr lang="en-US" sz="700" dirty="0">
                        <a:latin typeface="Calibri"/>
                        <a:ea typeface="Calibri"/>
                        <a:cs typeface="Times New Roman"/>
                      </a:endParaRPr>
                    </a:p>
                    <a:p>
                      <a:pPr marL="0" marR="0" algn="ctr">
                        <a:lnSpc>
                          <a:spcPct val="115000"/>
                        </a:lnSpc>
                        <a:spcBef>
                          <a:spcPts val="0"/>
                        </a:spcBef>
                        <a:spcAft>
                          <a:spcPts val="1000"/>
                        </a:spcAft>
                      </a:pPr>
                      <a:r>
                        <a:rPr lang="en-US" sz="700" dirty="0">
                          <a:latin typeface="Avenir Light"/>
                          <a:ea typeface="Calibri"/>
                          <a:cs typeface="Times New Roman"/>
                        </a:rPr>
                        <a:t>Faith Stroud, Principal (Robert Frost 6</a:t>
                      </a:r>
                      <a:r>
                        <a:rPr lang="en-US" sz="700" baseline="30000" dirty="0">
                          <a:latin typeface="Avenir Light"/>
                          <a:ea typeface="Calibri"/>
                          <a:cs typeface="Times New Roman"/>
                        </a:rPr>
                        <a:t>th</a:t>
                      </a:r>
                      <a:r>
                        <a:rPr lang="en-US" sz="700" dirty="0">
                          <a:latin typeface="Avenir Light"/>
                          <a:ea typeface="Calibri"/>
                          <a:cs typeface="Times New Roman"/>
                        </a:rPr>
                        <a:t> Grade Academy)</a:t>
                      </a:r>
                      <a:endParaRPr lang="en-US" sz="700" dirty="0">
                        <a:latin typeface="Calibri"/>
                        <a:ea typeface="Calibri"/>
                        <a:cs typeface="Times New Roman"/>
                      </a:endParaRPr>
                    </a:p>
                    <a:p>
                      <a:pPr marL="0" marR="0" algn="ctr">
                        <a:lnSpc>
                          <a:spcPct val="115000"/>
                        </a:lnSpc>
                        <a:spcBef>
                          <a:spcPts val="0"/>
                        </a:spcBef>
                        <a:spcAft>
                          <a:spcPts val="1000"/>
                        </a:spcAft>
                      </a:pPr>
                      <a:r>
                        <a:rPr lang="en-US" sz="700" dirty="0">
                          <a:latin typeface="Avenir Light"/>
                          <a:ea typeface="Calibri"/>
                          <a:cs typeface="Times New Roman"/>
                        </a:rPr>
                        <a:t>Royce Whitman, Teacher (</a:t>
                      </a:r>
                      <a:r>
                        <a:rPr lang="en-US" sz="700" dirty="0" err="1">
                          <a:latin typeface="Avenir Light"/>
                          <a:ea typeface="Calibri"/>
                          <a:cs typeface="Times New Roman"/>
                        </a:rPr>
                        <a:t>Crums</a:t>
                      </a:r>
                      <a:r>
                        <a:rPr lang="en-US" sz="700" dirty="0">
                          <a:latin typeface="Avenir Light"/>
                          <a:ea typeface="Calibri"/>
                          <a:cs typeface="Times New Roman"/>
                        </a:rPr>
                        <a:t> Lane Elementary School)</a:t>
                      </a:r>
                      <a:endParaRPr lang="en-US" sz="700" dirty="0">
                        <a:latin typeface="Calibri"/>
                        <a:ea typeface="Calibri"/>
                        <a:cs typeface="Times New Roman"/>
                      </a:endParaRPr>
                    </a:p>
                    <a:p>
                      <a:pPr marL="0" marR="0" algn="ctr">
                        <a:lnSpc>
                          <a:spcPct val="115000"/>
                        </a:lnSpc>
                        <a:spcBef>
                          <a:spcPts val="0"/>
                        </a:spcBef>
                        <a:spcAft>
                          <a:spcPts val="1000"/>
                        </a:spcAft>
                      </a:pPr>
                      <a:r>
                        <a:rPr lang="en-US" sz="700" dirty="0">
                          <a:latin typeface="Avenir Light"/>
                          <a:ea typeface="Calibri"/>
                          <a:cs typeface="Times New Roman"/>
                        </a:rPr>
                        <a:t>Alan Young, Teacher – </a:t>
                      </a:r>
                      <a:r>
                        <a:rPr lang="en-US" sz="700" i="1" dirty="0">
                          <a:latin typeface="Avenir Light"/>
                          <a:ea typeface="Calibri"/>
                          <a:cs typeface="Times New Roman"/>
                        </a:rPr>
                        <a:t>Project Manager</a:t>
                      </a:r>
                      <a:endParaRPr lang="en-US" sz="700" dirty="0">
                        <a:latin typeface="Calibri"/>
                        <a:ea typeface="Calibri"/>
                        <a:cs typeface="Times New Roman"/>
                      </a:endParaRPr>
                    </a:p>
                  </a:txBody>
                  <a:tcPr marL="45563" marR="45563" marT="0" marB="0" anchor="ctr">
                    <a:lnL w="76200" cap="flat" cmpd="dbl" algn="ctr">
                      <a:solidFill>
                        <a:srgbClr val="632423"/>
                      </a:solidFill>
                      <a:prstDash val="solid"/>
                      <a:round/>
                      <a:headEnd type="none" w="med" len="med"/>
                      <a:tailEnd type="none" w="med" len="med"/>
                    </a:lnL>
                    <a:lnR w="76200" cap="flat" cmpd="dbl" algn="ctr">
                      <a:solidFill>
                        <a:srgbClr val="632423"/>
                      </a:solidFill>
                      <a:prstDash val="solid"/>
                      <a:round/>
                      <a:headEnd type="none" w="med" len="med"/>
                      <a:tailEnd type="none" w="med" len="med"/>
                    </a:lnR>
                    <a:lnT w="76200" cap="flat" cmpd="dbl" algn="ctr">
                      <a:solidFill>
                        <a:srgbClr val="632423"/>
                      </a:solidFill>
                      <a:prstDash val="solid"/>
                      <a:round/>
                      <a:headEnd type="none" w="med" len="med"/>
                      <a:tailEnd type="none" w="med" len="med"/>
                    </a:lnT>
                    <a:lnB w="76200" cap="flat" cmpd="dbl" algn="ctr">
                      <a:solidFill>
                        <a:srgbClr val="632423"/>
                      </a:solidFill>
                      <a:prstDash val="solid"/>
                      <a:round/>
                      <a:headEnd type="none" w="med" len="med"/>
                      <a:tailEnd type="none" w="med" len="med"/>
                    </a:lnB>
                    <a:solidFill>
                      <a:srgbClr val="FFFFFF"/>
                    </a:solidFill>
                  </a:tcPr>
                </a:tc>
              </a:tr>
            </a:tbl>
          </a:graphicData>
        </a:graphic>
      </p:graphicFrame>
      <p:pic>
        <p:nvPicPr>
          <p:cNvPr id="106501" name="Picture 3"/>
          <p:cNvPicPr>
            <a:picLocks noChangeAspect="1" noChangeArrowheads="1"/>
          </p:cNvPicPr>
          <p:nvPr/>
        </p:nvPicPr>
        <p:blipFill>
          <a:blip r:embed="rId2" cstate="print"/>
          <a:srcRect/>
          <a:stretch>
            <a:fillRect/>
          </a:stretch>
        </p:blipFill>
        <p:spPr bwMode="auto">
          <a:xfrm>
            <a:off x="4008120" y="1036320"/>
            <a:ext cx="1590675" cy="590550"/>
          </a:xfrm>
          <a:prstGeom prst="rect">
            <a:avLst/>
          </a:prstGeom>
          <a:noFill/>
        </p:spPr>
      </p:pic>
      <p:pic>
        <p:nvPicPr>
          <p:cNvPr id="106500" name="Picture 4"/>
          <p:cNvPicPr>
            <a:picLocks noChangeAspect="1" noChangeArrowheads="1"/>
          </p:cNvPicPr>
          <p:nvPr/>
        </p:nvPicPr>
        <p:blipFill>
          <a:blip r:embed="rId3" cstate="print"/>
          <a:srcRect/>
          <a:stretch>
            <a:fillRect/>
          </a:stretch>
        </p:blipFill>
        <p:spPr bwMode="auto">
          <a:xfrm>
            <a:off x="6751320" y="1036320"/>
            <a:ext cx="657225" cy="628650"/>
          </a:xfrm>
          <a:prstGeom prst="rect">
            <a:avLst/>
          </a:prstGeom>
          <a:noFill/>
        </p:spPr>
      </p:pic>
      <p:sp>
        <p:nvSpPr>
          <p:cNvPr id="106499" name="Text Box 46"/>
          <p:cNvSpPr txBox="1">
            <a:spLocks noChangeArrowheads="1"/>
          </p:cNvSpPr>
          <p:nvPr/>
        </p:nvSpPr>
        <p:spPr bwMode="auto">
          <a:xfrm>
            <a:off x="0" y="0"/>
            <a:ext cx="4899025" cy="855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502" name="Rectangle 6"/>
          <p:cNvSpPr>
            <a:spLocks noChangeArrowheads="1"/>
          </p:cNvSpPr>
          <p:nvPr/>
        </p:nvSpPr>
        <p:spPr bwMode="auto">
          <a:xfrm>
            <a:off x="0" y="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endParaRPr lang="en-US" sz="4000" i="1" dirty="0" smtClean="0"/>
          </a:p>
          <a:p>
            <a:r>
              <a:rPr lang="en-US" sz="4000" i="1" dirty="0" smtClean="0"/>
              <a:t>What do these results help me </a:t>
            </a:r>
            <a:r>
              <a:rPr lang="en-US" sz="4000" dirty="0" smtClean="0"/>
              <a:t>see </a:t>
            </a:r>
            <a:r>
              <a:rPr lang="en-US" sz="4000" i="1" dirty="0" smtClean="0"/>
              <a:t>about my teaching and/or the students' learning experience?</a:t>
            </a:r>
          </a:p>
          <a:p>
            <a:endParaRPr lang="en-US" sz="4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714500" y="0"/>
            <a:ext cx="8839200" cy="914400"/>
          </a:xfrm>
          <a:extLst/>
        </p:spPr>
        <p:txBody>
          <a:bodyPr/>
          <a:lstStyle/>
          <a:p>
            <a:pPr algn="ctr">
              <a:defRPr/>
            </a:pPr>
            <a:r>
              <a:rPr lang="en-US" sz="4000" b="1" dirty="0" smtClean="0"/>
              <a:t>Another possibility. . . </a:t>
            </a:r>
            <a:endParaRPr lang="en-US" sz="4000" b="1" dirty="0"/>
          </a:p>
        </p:txBody>
      </p:sp>
      <p:pic>
        <p:nvPicPr>
          <p:cNvPr id="1229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62200" y="1066800"/>
            <a:ext cx="7239000" cy="2686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292" name="TextBox 2"/>
          <p:cNvSpPr txBox="1">
            <a:spLocks noChangeArrowheads="1"/>
          </p:cNvSpPr>
          <p:nvPr/>
        </p:nvSpPr>
        <p:spPr bwMode="auto">
          <a:xfrm>
            <a:off x="2514600" y="3983038"/>
            <a:ext cx="693420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a:hlinkClick r:id="rId4"/>
              </a:rPr>
              <a:t>http://education.ky.gov/teachers/HiEffTeach/Pages/PGES--Overview-Series.aspx</a:t>
            </a:r>
            <a:endParaRPr lang="en-US" altLang="en-US"/>
          </a:p>
        </p:txBody>
      </p:sp>
      <p:sp>
        <p:nvSpPr>
          <p:cNvPr id="12293" name="TextBox 1"/>
          <p:cNvSpPr txBox="1">
            <a:spLocks noChangeArrowheads="1"/>
          </p:cNvSpPr>
          <p:nvPr/>
        </p:nvSpPr>
        <p:spPr bwMode="auto">
          <a:xfrm>
            <a:off x="1752600" y="4619763"/>
            <a:ext cx="8763000" cy="178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2200" b="1" dirty="0"/>
              <a:t>Step 1</a:t>
            </a:r>
            <a:r>
              <a:rPr lang="en-US" altLang="en-US" sz="2200" dirty="0"/>
              <a:t>: Highlight or circle the descriptors in each of the four domains that    </a:t>
            </a:r>
          </a:p>
          <a:p>
            <a:pPr eaLnBrk="1" hangingPunct="1"/>
            <a:r>
              <a:rPr lang="en-US" altLang="en-US" sz="2200" dirty="0"/>
              <a:t>              best describe your teaching practice. </a:t>
            </a:r>
          </a:p>
          <a:p>
            <a:pPr eaLnBrk="1" hangingPunct="1"/>
            <a:r>
              <a:rPr lang="en-US" altLang="en-US" sz="2200" b="1" dirty="0"/>
              <a:t>Step 2</a:t>
            </a:r>
            <a:r>
              <a:rPr lang="en-US" altLang="en-US" sz="2200" dirty="0"/>
              <a:t>: Find your highlighted descriptors in the KY Framework for Teaching.</a:t>
            </a:r>
          </a:p>
          <a:p>
            <a:pPr eaLnBrk="1" hangingPunct="1"/>
            <a:r>
              <a:rPr lang="en-US" altLang="en-US" sz="2200" b="1" dirty="0"/>
              <a:t>Step 3</a:t>
            </a:r>
            <a:r>
              <a:rPr lang="en-US" altLang="en-US" sz="2200" dirty="0"/>
              <a:t>: Determine your performance level in each of the components.</a:t>
            </a:r>
          </a:p>
          <a:p>
            <a:pPr eaLnBrk="1" hangingPunct="1"/>
            <a:r>
              <a:rPr lang="en-US" altLang="en-US" sz="2200" b="1" dirty="0"/>
              <a:t>Step 4</a:t>
            </a:r>
            <a:r>
              <a:rPr lang="en-US" altLang="en-US" sz="2200" dirty="0"/>
              <a:t>: Enter this data into EDS</a:t>
            </a:r>
          </a:p>
        </p:txBody>
      </p:sp>
    </p:spTree>
    <p:extLst>
      <p:ext uri="{BB962C8B-B14F-4D97-AF65-F5344CB8AC3E}">
        <p14:creationId xmlns:p14="http://schemas.microsoft.com/office/powerpoint/2010/main" xmlns="" val="15492499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3857626"/>
            <a:ext cx="2895600" cy="239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5" name="TextBox 2"/>
          <p:cNvSpPr txBox="1">
            <a:spLocks noChangeArrowheads="1"/>
          </p:cNvSpPr>
          <p:nvPr/>
        </p:nvSpPr>
        <p:spPr bwMode="auto">
          <a:xfrm>
            <a:off x="1692276" y="5156200"/>
            <a:ext cx="2511425"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000" b="1">
                <a:solidFill>
                  <a:srgbClr val="000000"/>
                </a:solidFill>
                <a:latin typeface="Lucida Sans Unicode" pitchFamily="34" charset="0"/>
              </a:rPr>
              <a:t>Domain 1: Planning &amp; Preparation</a:t>
            </a:r>
          </a:p>
          <a:p>
            <a:pPr eaLnBrk="1" hangingPunct="1"/>
            <a:r>
              <a:rPr lang="en-US" altLang="en-US" sz="1000" b="1">
                <a:solidFill>
                  <a:srgbClr val="000000"/>
                </a:solidFill>
                <a:latin typeface="Lucida Sans Unicode" pitchFamily="34" charset="0"/>
              </a:rPr>
              <a:t>Domain 2: Classroom Environment</a:t>
            </a:r>
          </a:p>
          <a:p>
            <a:pPr eaLnBrk="1" hangingPunct="1"/>
            <a:r>
              <a:rPr lang="en-US" altLang="en-US" sz="1000" b="1">
                <a:solidFill>
                  <a:srgbClr val="000000"/>
                </a:solidFill>
                <a:latin typeface="Lucida Sans Unicode" pitchFamily="34" charset="0"/>
              </a:rPr>
              <a:t>Domain 3: Instruction</a:t>
            </a:r>
          </a:p>
          <a:p>
            <a:pPr eaLnBrk="1" hangingPunct="1"/>
            <a:r>
              <a:rPr lang="en-US" altLang="en-US" sz="1000" b="1">
                <a:solidFill>
                  <a:srgbClr val="000000"/>
                </a:solidFill>
                <a:latin typeface="Lucida Sans Unicode" pitchFamily="34" charset="0"/>
              </a:rPr>
              <a:t>Domain 4: Professional Responsibilities</a:t>
            </a:r>
          </a:p>
          <a:p>
            <a:pPr eaLnBrk="1" hangingPunct="1"/>
            <a:r>
              <a:rPr lang="en-US" altLang="en-US" sz="1000" b="1">
                <a:solidFill>
                  <a:srgbClr val="000000"/>
                </a:solidFill>
                <a:latin typeface="Lucida Sans Unicode" pitchFamily="34" charset="0"/>
              </a:rPr>
              <a:t>Domain 5: Student Growth</a:t>
            </a:r>
          </a:p>
        </p:txBody>
      </p:sp>
      <p:pic>
        <p:nvPicPr>
          <p:cNvPr id="1331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53000" y="838201"/>
            <a:ext cx="4572000" cy="2676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317"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72001" y="4114801"/>
            <a:ext cx="6035675" cy="1933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318" name="TextBox 1"/>
          <p:cNvSpPr txBox="1">
            <a:spLocks noChangeArrowheads="1"/>
          </p:cNvSpPr>
          <p:nvPr/>
        </p:nvSpPr>
        <p:spPr bwMode="auto">
          <a:xfrm rot="-5400000">
            <a:off x="3086100" y="1844675"/>
            <a:ext cx="29718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b="1"/>
              <a:t>Initial Reflection on Practice</a:t>
            </a:r>
          </a:p>
        </p:txBody>
      </p:sp>
    </p:spTree>
    <p:extLst>
      <p:ext uri="{BB962C8B-B14F-4D97-AF65-F5344CB8AC3E}">
        <p14:creationId xmlns:p14="http://schemas.microsoft.com/office/powerpoint/2010/main" xmlns="" val="36511168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1560" y="609600"/>
            <a:ext cx="9677400" cy="2831544"/>
          </a:xfrm>
          <a:prstGeom prst="rect">
            <a:avLst/>
          </a:prstGeom>
          <a:noFill/>
        </p:spPr>
        <p:txBody>
          <a:bodyPr wrap="square" rtlCol="0">
            <a:spAutoFit/>
          </a:bodyPr>
          <a:lstStyle/>
          <a:p>
            <a:r>
              <a:rPr lang="en-US" sz="3200" dirty="0" smtClean="0"/>
              <a:t>There is no one best way to self-reflect on your professional practice, but you should do so formally at least in the Fall and Spring (in addition to reflecting in an ongoing way throughout the year). </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4480" y="1127761"/>
            <a:ext cx="9083040" cy="4031873"/>
          </a:xfrm>
          <a:prstGeom prst="rect">
            <a:avLst/>
          </a:prstGeom>
        </p:spPr>
        <p:txBody>
          <a:bodyPr wrap="square">
            <a:spAutoFit/>
          </a:bodyPr>
          <a:lstStyle/>
          <a:p>
            <a:r>
              <a:rPr lang="en-US" sz="3200" dirty="0" smtClean="0"/>
              <a:t>Your self-reflection is </a:t>
            </a:r>
            <a:r>
              <a:rPr lang="en-US" sz="3200" i="1" dirty="0" smtClean="0"/>
              <a:t>yours</a:t>
            </a:r>
            <a:r>
              <a:rPr lang="en-US" sz="3200" dirty="0" smtClean="0"/>
              <a:t> and </a:t>
            </a:r>
            <a:r>
              <a:rPr lang="en-US" sz="3200" i="1" dirty="0" smtClean="0"/>
              <a:t>does not have to be turned in to your administrator. </a:t>
            </a:r>
            <a:r>
              <a:rPr lang="en-US" sz="3200" dirty="0" smtClean="0"/>
              <a:t>While your administrator has to have evidence that you formally reflected, your self-reflection is primarily for</a:t>
            </a:r>
            <a:r>
              <a:rPr lang="en-US" sz="3200" i="1" dirty="0" smtClean="0"/>
              <a:t> YOUR</a:t>
            </a:r>
            <a:r>
              <a:rPr lang="en-US" sz="3200" dirty="0" smtClean="0"/>
              <a:t> use as you prepare to write and monitor your Professional Growth Goal and Plan throughout the year and work on improving as a professional educator.</a:t>
            </a:r>
            <a:endParaRPr lang="en-US" sz="3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923910" y="1042044"/>
            <a:ext cx="4332610" cy="4977756"/>
          </a:xfrm>
          <a:prstGeom prst="rect">
            <a:avLst/>
          </a:prstGeom>
        </p:spPr>
      </p:pic>
      <p:sp>
        <p:nvSpPr>
          <p:cNvPr id="3" name="TextBox 2"/>
          <p:cNvSpPr txBox="1"/>
          <p:nvPr/>
        </p:nvSpPr>
        <p:spPr>
          <a:xfrm>
            <a:off x="1158240" y="1143000"/>
            <a:ext cx="3291839" cy="2123658"/>
          </a:xfrm>
          <a:prstGeom prst="rect">
            <a:avLst/>
          </a:prstGeom>
          <a:noFill/>
        </p:spPr>
        <p:txBody>
          <a:bodyPr wrap="square" rtlCol="0">
            <a:spAutoFit/>
          </a:bodyPr>
          <a:lstStyle/>
          <a:p>
            <a:r>
              <a:rPr lang="en-US" sz="4400" dirty="0" smtClean="0"/>
              <a:t>Professional Growth </a:t>
            </a:r>
          </a:p>
          <a:p>
            <a:r>
              <a:rPr lang="en-US" sz="4400" dirty="0" smtClean="0"/>
              <a:t>Plans</a:t>
            </a:r>
            <a:endParaRPr lang="en-US" sz="4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822959" y="1845734"/>
            <a:ext cx="9372601" cy="4023360"/>
          </a:xfrm>
          <a:prstGeom prst="rect">
            <a:avLst/>
          </a:prstGeom>
        </p:spPr>
        <p:txBody>
          <a:bodyPr>
            <a:normAutofit/>
          </a:bodyPr>
          <a:lstStyle/>
          <a:p>
            <a:pPr marL="257175" marR="0" lvl="0" indent="-257175" algn="l" defTabSz="914400" rtl="0" eaLnBrk="1" fontAlgn="auto" latinLnBrk="0" hangingPunct="1">
              <a:lnSpc>
                <a:spcPct val="90000"/>
              </a:lnSpc>
              <a:spcBef>
                <a:spcPts val="1800"/>
              </a:spcBef>
              <a:spcAft>
                <a:spcPts val="0"/>
              </a:spcAft>
              <a:buClrTx/>
              <a:buSzPct val="80000"/>
              <a:buFont typeface="Arial" panose="020B0604020202020204" pitchFamily="34" charset="0"/>
              <a:buChar char="•"/>
              <a:tabLst/>
              <a:defRPr/>
            </a:pPr>
            <a:r>
              <a:rPr kumimoji="0" lang="en-US" sz="1950" b="0" i="0" u="none" strike="noStrike" kern="1200" cap="none" spc="0" normalizeH="0" baseline="0" noProof="0" dirty="0" smtClean="0">
                <a:ln>
                  <a:noFill/>
                </a:ln>
                <a:solidFill>
                  <a:schemeClr val="tx1"/>
                </a:solidFill>
                <a:effectLst/>
                <a:uLnTx/>
                <a:uFillTx/>
                <a:latin typeface="+mn-lt"/>
                <a:ea typeface="+mn-ea"/>
                <a:cs typeface="+mn-cs"/>
              </a:rPr>
              <a:t>PGPs must be completed,</a:t>
            </a:r>
            <a:r>
              <a:rPr kumimoji="0" lang="en-US" sz="1950" b="0" i="0" u="none" strike="noStrike" kern="1200" cap="none" spc="0" normalizeH="0" noProof="0" dirty="0" smtClean="0">
                <a:ln>
                  <a:noFill/>
                </a:ln>
                <a:solidFill>
                  <a:schemeClr val="tx1"/>
                </a:solidFill>
                <a:effectLst/>
                <a:uLnTx/>
                <a:uFillTx/>
                <a:latin typeface="+mn-lt"/>
                <a:ea typeface="+mn-ea"/>
                <a:cs typeface="+mn-cs"/>
              </a:rPr>
              <a:t> </a:t>
            </a:r>
            <a:r>
              <a:rPr kumimoji="0" lang="en-US" sz="1950" b="0" i="0" u="none" strike="noStrike" kern="1200" cap="none" spc="0" normalizeH="0" baseline="0" noProof="0" dirty="0" smtClean="0">
                <a:ln>
                  <a:noFill/>
                </a:ln>
                <a:solidFill>
                  <a:schemeClr val="tx1"/>
                </a:solidFill>
                <a:effectLst/>
                <a:uLnTx/>
                <a:uFillTx/>
                <a:latin typeface="+mn-lt"/>
                <a:ea typeface="+mn-ea"/>
                <a:cs typeface="+mn-cs"/>
              </a:rPr>
              <a:t>approved, and recorded on an E2 form </a:t>
            </a:r>
            <a:r>
              <a:rPr kumimoji="0" lang="en-US" sz="1950" b="0" i="0" u="sng" strike="noStrike" kern="1200" cap="none" spc="0" normalizeH="0" baseline="0" noProof="0" dirty="0" smtClean="0">
                <a:ln>
                  <a:noFill/>
                </a:ln>
                <a:solidFill>
                  <a:schemeClr val="tx1"/>
                </a:solidFill>
                <a:effectLst/>
                <a:uLnTx/>
                <a:uFillTx/>
                <a:latin typeface="+mn-lt"/>
                <a:ea typeface="+mn-ea"/>
                <a:cs typeface="+mn-cs"/>
              </a:rPr>
              <a:t>within 30 days </a:t>
            </a:r>
            <a:r>
              <a:rPr kumimoji="0" lang="en-US" sz="1950" b="0" i="0" u="none" strike="noStrike" kern="1200" cap="none" spc="0" normalizeH="0" baseline="0" noProof="0" dirty="0" smtClean="0">
                <a:ln>
                  <a:noFill/>
                </a:ln>
                <a:solidFill>
                  <a:schemeClr val="tx1"/>
                </a:solidFill>
                <a:effectLst/>
                <a:uLnTx/>
                <a:uFillTx/>
                <a:latin typeface="+mn-lt"/>
                <a:ea typeface="+mn-ea"/>
                <a:cs typeface="+mn-cs"/>
              </a:rPr>
              <a:t>of start of the work year/employment </a:t>
            </a:r>
            <a:r>
              <a:rPr kumimoji="0" lang="en-US" sz="1950" b="0" i="0" u="sng" strike="noStrike" kern="1200" cap="none" spc="0" normalizeH="0" baseline="0" noProof="0" dirty="0" smtClean="0">
                <a:ln>
                  <a:noFill/>
                </a:ln>
                <a:solidFill>
                  <a:schemeClr val="tx1"/>
                </a:solidFill>
                <a:effectLst/>
                <a:uLnTx/>
                <a:uFillTx/>
                <a:latin typeface="+mn-lt"/>
                <a:ea typeface="+mn-ea"/>
                <a:cs typeface="+mn-cs"/>
              </a:rPr>
              <a:t>each year.</a:t>
            </a:r>
          </a:p>
          <a:p>
            <a:pPr marL="257175" marR="0" lvl="0" indent="-257175" algn="l" defTabSz="914400" rtl="0" eaLnBrk="1" fontAlgn="auto" latinLnBrk="0" hangingPunct="1">
              <a:lnSpc>
                <a:spcPct val="90000"/>
              </a:lnSpc>
              <a:spcBef>
                <a:spcPts val="1800"/>
              </a:spcBef>
              <a:spcAft>
                <a:spcPts val="0"/>
              </a:spcAft>
              <a:buClrTx/>
              <a:buSzPct val="80000"/>
              <a:buFont typeface="Arial" panose="020B0604020202020204" pitchFamily="34" charset="0"/>
              <a:buChar char="•"/>
              <a:tabLst/>
              <a:defRPr/>
            </a:pPr>
            <a:r>
              <a:rPr kumimoji="0" lang="en-US" sz="1950" b="0" i="0" u="none" strike="noStrike" kern="1200" cap="none" spc="0" normalizeH="0" baseline="0" noProof="0" dirty="0" smtClean="0">
                <a:ln>
                  <a:noFill/>
                </a:ln>
                <a:solidFill>
                  <a:schemeClr val="tx1"/>
                </a:solidFill>
                <a:effectLst/>
                <a:uLnTx/>
                <a:uFillTx/>
                <a:latin typeface="+mn-lt"/>
                <a:ea typeface="+mn-ea"/>
                <a:cs typeface="+mn-cs"/>
              </a:rPr>
              <a:t>Based on the CEP, a </a:t>
            </a:r>
            <a:r>
              <a:rPr kumimoji="0" lang="en-US" sz="1950" b="0" i="0" u="sng" strike="noStrike" kern="1200" cap="none" spc="0" normalizeH="0" baseline="0" noProof="0" dirty="0" smtClean="0">
                <a:ln>
                  <a:noFill/>
                </a:ln>
                <a:solidFill>
                  <a:schemeClr val="tx1"/>
                </a:solidFill>
                <a:effectLst/>
                <a:uLnTx/>
                <a:uFillTx/>
                <a:latin typeface="+mn-lt"/>
                <a:ea typeface="+mn-ea"/>
                <a:cs typeface="+mn-cs"/>
              </a:rPr>
              <a:t>paper copy </a:t>
            </a:r>
            <a:r>
              <a:rPr kumimoji="0" lang="en-US" sz="1950" b="0" i="0" u="none" strike="noStrike" kern="1200" cap="none" spc="0" normalizeH="0" baseline="0" noProof="0" dirty="0" smtClean="0">
                <a:ln>
                  <a:noFill/>
                </a:ln>
                <a:solidFill>
                  <a:schemeClr val="tx1"/>
                </a:solidFill>
                <a:effectLst/>
                <a:uLnTx/>
                <a:uFillTx/>
                <a:latin typeface="+mn-lt"/>
                <a:ea typeface="+mn-ea"/>
                <a:cs typeface="+mn-cs"/>
              </a:rPr>
              <a:t>must also be given to the employee.</a:t>
            </a:r>
          </a:p>
          <a:p>
            <a:pPr marL="257175" marR="0" lvl="0" indent="-257175" algn="l" defTabSz="914400" rtl="0" eaLnBrk="1" fontAlgn="auto" latinLnBrk="0" hangingPunct="1">
              <a:lnSpc>
                <a:spcPct val="90000"/>
              </a:lnSpc>
              <a:spcBef>
                <a:spcPts val="1800"/>
              </a:spcBef>
              <a:spcAft>
                <a:spcPts val="0"/>
              </a:spcAft>
              <a:buClrTx/>
              <a:buSzPct val="80000"/>
              <a:buFont typeface="Arial" panose="020B0604020202020204" pitchFamily="34" charset="0"/>
              <a:buChar char="•"/>
              <a:tabLst/>
              <a:defRPr/>
            </a:pPr>
            <a:r>
              <a:rPr kumimoji="0" lang="en-US" sz="1950" b="0" i="0" u="none" strike="noStrike" kern="1200" cap="none" spc="0" normalizeH="0" baseline="0" noProof="0" dirty="0" smtClean="0">
                <a:ln>
                  <a:noFill/>
                </a:ln>
                <a:solidFill>
                  <a:schemeClr val="tx1"/>
                </a:solidFill>
                <a:effectLst/>
                <a:uLnTx/>
                <a:uFillTx/>
                <a:latin typeface="+mn-lt"/>
                <a:ea typeface="+mn-ea"/>
                <a:cs typeface="+mn-cs"/>
              </a:rPr>
              <a:t>Are produced in </a:t>
            </a:r>
            <a:r>
              <a:rPr kumimoji="0" lang="en-US" sz="1950" b="0" i="0" u="sng" strike="noStrike" kern="1200" cap="none" spc="0" normalizeH="0" baseline="0" noProof="0" dirty="0" smtClean="0">
                <a:ln>
                  <a:noFill/>
                </a:ln>
                <a:solidFill>
                  <a:schemeClr val="tx1"/>
                </a:solidFill>
                <a:effectLst/>
                <a:uLnTx/>
                <a:uFillTx/>
                <a:latin typeface="+mn-lt"/>
                <a:ea typeface="+mn-ea"/>
                <a:cs typeface="+mn-cs"/>
              </a:rPr>
              <a:t>consultation with the evaluator</a:t>
            </a:r>
            <a:r>
              <a:rPr kumimoji="0" lang="en-US" sz="1950" b="0" i="0" u="none" strike="noStrike" kern="1200" cap="none" spc="0" normalizeH="0" baseline="0" noProof="0" dirty="0" smtClean="0">
                <a:ln>
                  <a:noFill/>
                </a:ln>
                <a:solidFill>
                  <a:schemeClr val="tx1"/>
                </a:solidFill>
                <a:effectLst/>
                <a:uLnTx/>
                <a:uFillTx/>
                <a:latin typeface="+mn-lt"/>
                <a:ea typeface="+mn-ea"/>
                <a:cs typeface="+mn-cs"/>
              </a:rPr>
              <a:t>*.</a:t>
            </a:r>
          </a:p>
          <a:p>
            <a:pPr marL="257175" marR="0" lvl="0" indent="-257175" algn="l" defTabSz="914400" rtl="0" eaLnBrk="1" fontAlgn="auto" latinLnBrk="0" hangingPunct="1">
              <a:lnSpc>
                <a:spcPct val="90000"/>
              </a:lnSpc>
              <a:spcBef>
                <a:spcPts val="1800"/>
              </a:spcBef>
              <a:spcAft>
                <a:spcPts val="0"/>
              </a:spcAft>
              <a:buClrTx/>
              <a:buSzPct val="80000"/>
              <a:buFont typeface="Arial" panose="020B0604020202020204" pitchFamily="34" charset="0"/>
              <a:buChar char="•"/>
              <a:tabLst/>
              <a:defRPr/>
            </a:pPr>
            <a:r>
              <a:rPr kumimoji="0" lang="en-US" sz="1950" b="0" i="0" u="none" strike="noStrike" kern="1200" cap="none" spc="0" normalizeH="0" baseline="0" noProof="0" dirty="0" smtClean="0">
                <a:ln>
                  <a:noFill/>
                </a:ln>
                <a:solidFill>
                  <a:schemeClr val="tx1"/>
                </a:solidFill>
                <a:effectLst/>
                <a:uLnTx/>
                <a:uFillTx/>
                <a:latin typeface="+mn-lt"/>
                <a:ea typeface="+mn-ea"/>
                <a:cs typeface="+mn-cs"/>
              </a:rPr>
              <a:t>Use multiple sources of </a:t>
            </a:r>
            <a:r>
              <a:rPr kumimoji="0" lang="en-US" sz="1950" b="0" i="0" u="sng" strike="noStrike" kern="1200" cap="none" spc="0" normalizeH="0" baseline="0" noProof="0" dirty="0" smtClean="0">
                <a:ln>
                  <a:noFill/>
                </a:ln>
                <a:solidFill>
                  <a:schemeClr val="tx1"/>
                </a:solidFill>
                <a:effectLst/>
                <a:uLnTx/>
                <a:uFillTx/>
                <a:latin typeface="+mn-lt"/>
                <a:ea typeface="+mn-ea"/>
                <a:cs typeface="+mn-cs"/>
              </a:rPr>
              <a:t>data</a:t>
            </a:r>
            <a:r>
              <a:rPr kumimoji="0" lang="en-US" sz="1950" b="0" i="0" u="none" strike="noStrike" kern="1200" cap="none" spc="0" normalizeH="0" baseline="0" noProof="0" dirty="0" smtClean="0">
                <a:ln>
                  <a:noFill/>
                </a:ln>
                <a:solidFill>
                  <a:schemeClr val="tx1"/>
                </a:solidFill>
                <a:effectLst/>
                <a:uLnTx/>
                <a:uFillTx/>
                <a:latin typeface="+mn-lt"/>
                <a:ea typeface="+mn-ea"/>
                <a:cs typeface="+mn-cs"/>
              </a:rPr>
              <a:t> in order to identify area(s) of focus.</a:t>
            </a:r>
          </a:p>
          <a:p>
            <a:pPr marL="257175" marR="0" lvl="0" indent="-257175" algn="l" defTabSz="914400" rtl="0" eaLnBrk="1" fontAlgn="auto" latinLnBrk="0" hangingPunct="1">
              <a:lnSpc>
                <a:spcPct val="90000"/>
              </a:lnSpc>
              <a:spcBef>
                <a:spcPts val="1800"/>
              </a:spcBef>
              <a:spcAft>
                <a:spcPts val="0"/>
              </a:spcAft>
              <a:buClrTx/>
              <a:buSzPct val="80000"/>
              <a:buFont typeface="Arial" panose="020B0604020202020204" pitchFamily="34" charset="0"/>
              <a:buChar char="•"/>
              <a:tabLst/>
              <a:defRPr/>
            </a:pPr>
            <a:r>
              <a:rPr kumimoji="0" lang="en-US" sz="1950" b="0" i="0" u="none" strike="noStrike" kern="1200" cap="none" spc="0" normalizeH="0" baseline="0" noProof="0" dirty="0" smtClean="0">
                <a:ln>
                  <a:noFill/>
                </a:ln>
                <a:solidFill>
                  <a:schemeClr val="tx1"/>
                </a:solidFill>
                <a:effectLst/>
                <a:uLnTx/>
                <a:uFillTx/>
                <a:latin typeface="+mn-lt"/>
                <a:ea typeface="+mn-ea"/>
                <a:cs typeface="+mn-cs"/>
              </a:rPr>
              <a:t>PGPs provide for a </a:t>
            </a:r>
            <a:r>
              <a:rPr lang="en-US" sz="1950" u="sng" dirty="0" smtClean="0"/>
              <a:t>goal and </a:t>
            </a:r>
            <a:r>
              <a:rPr kumimoji="0" lang="en-US" sz="1950" b="0" i="0" u="sng" strike="noStrike" kern="1200" cap="none" spc="0" normalizeH="0" baseline="0" noProof="0" dirty="0" smtClean="0">
                <a:ln>
                  <a:noFill/>
                </a:ln>
                <a:solidFill>
                  <a:schemeClr val="tx1"/>
                </a:solidFill>
                <a:effectLst/>
                <a:uLnTx/>
                <a:uFillTx/>
                <a:latin typeface="+mn-lt"/>
                <a:ea typeface="+mn-ea"/>
                <a:cs typeface="+mn-cs"/>
              </a:rPr>
              <a:t>plan with action steps.</a:t>
            </a:r>
          </a:p>
          <a:p>
            <a:pPr marL="257175" marR="0" lvl="0" indent="-257175" algn="l" defTabSz="914400" rtl="0" eaLnBrk="1" fontAlgn="auto" latinLnBrk="0" hangingPunct="1">
              <a:lnSpc>
                <a:spcPct val="90000"/>
              </a:lnSpc>
              <a:spcBef>
                <a:spcPts val="1800"/>
              </a:spcBef>
              <a:spcAft>
                <a:spcPts val="0"/>
              </a:spcAft>
              <a:buClrTx/>
              <a:buSzPct val="80000"/>
              <a:buFont typeface="Arial" panose="020B0604020202020204" pitchFamily="34" charset="0"/>
              <a:buChar char="•"/>
              <a:tabLst/>
              <a:defRPr/>
            </a:pPr>
            <a:r>
              <a:rPr kumimoji="0" lang="en-US" sz="1950" b="0" i="0" u="sng" strike="noStrike" kern="1200" cap="none" spc="0" normalizeH="0" baseline="0" noProof="0" dirty="0" smtClean="0">
                <a:ln>
                  <a:noFill/>
                </a:ln>
                <a:solidFill>
                  <a:schemeClr val="tx1"/>
                </a:solidFill>
                <a:effectLst/>
                <a:uLnTx/>
                <a:uFillTx/>
                <a:latin typeface="+mn-lt"/>
                <a:ea typeface="+mn-ea"/>
                <a:cs typeface="+mn-cs"/>
              </a:rPr>
              <a:t>Employee</a:t>
            </a:r>
            <a:r>
              <a:rPr kumimoji="0" lang="en-US" sz="195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950" b="0" i="0" u="sng" strike="noStrike" kern="1200" cap="none" spc="0" normalizeH="0" baseline="0" noProof="0" dirty="0" smtClean="0">
                <a:ln>
                  <a:noFill/>
                </a:ln>
                <a:solidFill>
                  <a:schemeClr val="tx1"/>
                </a:solidFill>
                <a:effectLst/>
                <a:uLnTx/>
                <a:uFillTx/>
                <a:latin typeface="+mn-lt"/>
                <a:ea typeface="+mn-ea"/>
                <a:cs typeface="+mn-cs"/>
              </a:rPr>
              <a:t>implements</a:t>
            </a:r>
            <a:r>
              <a:rPr kumimoji="0" lang="en-US" sz="1950" b="0" i="0" u="none" strike="noStrike" kern="1200" cap="none" spc="0" normalizeH="0" baseline="0" noProof="0" dirty="0" smtClean="0">
                <a:ln>
                  <a:noFill/>
                </a:ln>
                <a:solidFill>
                  <a:schemeClr val="tx1"/>
                </a:solidFill>
                <a:effectLst/>
                <a:uLnTx/>
                <a:uFillTx/>
                <a:latin typeface="+mn-lt"/>
                <a:ea typeface="+mn-ea"/>
                <a:cs typeface="+mn-cs"/>
              </a:rPr>
              <a:t> the plan,</a:t>
            </a:r>
            <a:r>
              <a:rPr kumimoji="0" lang="en-US" sz="1950" b="0" i="0" u="none" strike="noStrike" kern="1200" cap="none" spc="0" normalizeH="0" noProof="0" dirty="0" smtClean="0">
                <a:ln>
                  <a:noFill/>
                </a:ln>
                <a:solidFill>
                  <a:schemeClr val="tx1"/>
                </a:solidFill>
                <a:effectLst/>
                <a:uLnTx/>
                <a:uFillTx/>
                <a:latin typeface="+mn-lt"/>
                <a:ea typeface="+mn-ea"/>
                <a:cs typeface="+mn-cs"/>
              </a:rPr>
              <a:t> </a:t>
            </a:r>
            <a:r>
              <a:rPr kumimoji="0" lang="en-US" sz="1950" b="0" i="0" u="none" strike="noStrike" kern="1200" cap="none" spc="0" normalizeH="0" baseline="0" noProof="0" dirty="0" smtClean="0">
                <a:ln>
                  <a:noFill/>
                </a:ln>
                <a:solidFill>
                  <a:schemeClr val="tx1"/>
                </a:solidFill>
                <a:effectLst/>
                <a:uLnTx/>
                <a:uFillTx/>
                <a:latin typeface="+mn-lt"/>
                <a:ea typeface="+mn-ea"/>
                <a:cs typeface="+mn-cs"/>
              </a:rPr>
              <a:t>monitors progress</a:t>
            </a:r>
            <a:r>
              <a:rPr lang="en-US" sz="1950" dirty="0" smtClean="0"/>
              <a:t>, and adjusts actions </a:t>
            </a:r>
            <a:r>
              <a:rPr kumimoji="0" lang="en-US" sz="1950" b="0" i="0" u="none" strike="noStrike" kern="1200" cap="none" spc="0" normalizeH="0" baseline="0" noProof="0" dirty="0" smtClean="0">
                <a:ln>
                  <a:noFill/>
                </a:ln>
                <a:solidFill>
                  <a:schemeClr val="tx1"/>
                </a:solidFill>
                <a:effectLst/>
                <a:uLnTx/>
                <a:uFillTx/>
                <a:latin typeface="+mn-lt"/>
                <a:ea typeface="+mn-ea"/>
                <a:cs typeface="+mn-cs"/>
              </a:rPr>
              <a:t>as needed</a:t>
            </a:r>
            <a:r>
              <a:rPr kumimoji="0" lang="en-US" sz="1950" b="0" i="0" u="none" strike="noStrike" kern="1200" cap="none" spc="0" normalizeH="0" noProof="0" dirty="0" smtClean="0">
                <a:ln>
                  <a:noFill/>
                </a:ln>
                <a:solidFill>
                  <a:schemeClr val="tx1"/>
                </a:solidFill>
                <a:effectLst/>
                <a:uLnTx/>
                <a:uFillTx/>
                <a:latin typeface="+mn-lt"/>
                <a:ea typeface="+mn-ea"/>
                <a:cs typeface="+mn-cs"/>
              </a:rPr>
              <a:t> based on</a:t>
            </a:r>
            <a:r>
              <a:rPr kumimoji="0" lang="en-US" sz="1950" b="0" i="0" u="none" strike="noStrike" kern="1200" cap="none" spc="0" normalizeH="0" baseline="0" noProof="0" dirty="0" smtClean="0">
                <a:ln>
                  <a:noFill/>
                </a:ln>
                <a:solidFill>
                  <a:schemeClr val="tx1"/>
                </a:solidFill>
                <a:effectLst/>
                <a:uLnTx/>
                <a:uFillTx/>
                <a:latin typeface="+mn-lt"/>
                <a:ea typeface="+mn-ea"/>
                <a:cs typeface="+mn-cs"/>
              </a:rPr>
              <a:t> ongoing reflection and feedback.</a:t>
            </a:r>
          </a:p>
          <a:p>
            <a:pPr marL="257175" marR="0" lvl="0" indent="-257175" algn="l" defTabSz="914400" rtl="0" eaLnBrk="1" fontAlgn="auto" latinLnBrk="0" hangingPunct="1">
              <a:lnSpc>
                <a:spcPct val="90000"/>
              </a:lnSpc>
              <a:spcBef>
                <a:spcPts val="1800"/>
              </a:spcBef>
              <a:spcAft>
                <a:spcPts val="0"/>
              </a:spcAft>
              <a:buClrTx/>
              <a:buSzPct val="80000"/>
              <a:buFont typeface="Arial" panose="020B0604020202020204" pitchFamily="34" charset="0"/>
              <a:buChar char="•"/>
              <a:tabLst/>
              <a:defRPr/>
            </a:pPr>
            <a:r>
              <a:rPr kumimoji="0" lang="en-US" sz="1950" b="0" i="0" u="none" strike="noStrike" kern="1200" cap="none" spc="0" normalizeH="0" baseline="0" noProof="0" dirty="0" smtClean="0">
                <a:ln>
                  <a:noFill/>
                </a:ln>
                <a:solidFill>
                  <a:schemeClr val="tx1"/>
                </a:solidFill>
                <a:effectLst/>
                <a:uLnTx/>
                <a:uFillTx/>
                <a:latin typeface="+mn-lt"/>
                <a:ea typeface="+mn-ea"/>
                <a:cs typeface="+mn-cs"/>
              </a:rPr>
              <a:t>PGP serves as a possible </a:t>
            </a:r>
            <a:r>
              <a:rPr kumimoji="0" lang="en-US" sz="1950" b="0" i="0" u="sng" strike="noStrike" kern="1200" cap="none" spc="0" normalizeH="0" baseline="0" noProof="0" dirty="0" smtClean="0">
                <a:ln>
                  <a:noFill/>
                </a:ln>
                <a:solidFill>
                  <a:schemeClr val="tx1"/>
                </a:solidFill>
                <a:effectLst/>
                <a:uLnTx/>
                <a:uFillTx/>
                <a:latin typeface="+mn-lt"/>
                <a:ea typeface="+mn-ea"/>
                <a:cs typeface="+mn-cs"/>
              </a:rPr>
              <a:t>source of evidence </a:t>
            </a:r>
            <a:r>
              <a:rPr kumimoji="0" lang="en-US" sz="1950" b="0" i="0" u="none" strike="noStrike" kern="1200" cap="none" spc="0" normalizeH="0" baseline="0" noProof="0" dirty="0" smtClean="0">
                <a:ln>
                  <a:noFill/>
                </a:ln>
                <a:solidFill>
                  <a:schemeClr val="tx1"/>
                </a:solidFill>
                <a:effectLst/>
                <a:uLnTx/>
                <a:uFillTx/>
                <a:latin typeface="+mn-lt"/>
                <a:ea typeface="+mn-ea"/>
                <a:cs typeface="+mn-cs"/>
              </a:rPr>
              <a:t>for all 4 domains.</a:t>
            </a:r>
            <a:endParaRPr kumimoji="0" lang="en-US" sz="195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Rectangle 2"/>
          <p:cNvSpPr/>
          <p:nvPr/>
        </p:nvSpPr>
        <p:spPr>
          <a:xfrm>
            <a:off x="960120" y="714494"/>
            <a:ext cx="10332720" cy="707886"/>
          </a:xfrm>
          <a:prstGeom prst="rect">
            <a:avLst/>
          </a:prstGeom>
        </p:spPr>
        <p:txBody>
          <a:bodyPr wrap="square">
            <a:spAutoFit/>
          </a:bodyPr>
          <a:lstStyle/>
          <a:p>
            <a:r>
              <a:rPr lang="en-US" sz="4000" dirty="0" smtClean="0"/>
              <a:t>Professional Growth Plans</a:t>
            </a:r>
            <a:endParaRPr lang="en-US" sz="4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7173" y="381000"/>
            <a:ext cx="9372600" cy="914400"/>
          </a:xfrm>
        </p:spPr>
        <p:txBody>
          <a:bodyPr>
            <a:normAutofit/>
          </a:bodyPr>
          <a:lstStyle/>
          <a:p>
            <a:pPr algn="ctr"/>
            <a:r>
              <a:rPr lang="en-US" sz="4800" dirty="0" smtClean="0"/>
              <a:t>3 Questions</a:t>
            </a:r>
            <a:endParaRPr lang="en-US" sz="4800" dirty="0"/>
          </a:p>
        </p:txBody>
      </p:sp>
      <p:sp>
        <p:nvSpPr>
          <p:cNvPr id="3" name="Content Placeholder 2"/>
          <p:cNvSpPr>
            <a:spLocks noGrp="1"/>
          </p:cNvSpPr>
          <p:nvPr>
            <p:ph sz="quarter" idx="1"/>
          </p:nvPr>
        </p:nvSpPr>
        <p:spPr>
          <a:xfrm>
            <a:off x="1539240" y="1600200"/>
            <a:ext cx="10041573" cy="4114800"/>
          </a:xfrm>
        </p:spPr>
        <p:txBody>
          <a:bodyPr>
            <a:normAutofit/>
          </a:bodyPr>
          <a:lstStyle/>
          <a:p>
            <a:r>
              <a:rPr lang="en-US" sz="2800" dirty="0" smtClean="0"/>
              <a:t>There are 3 questions that should always be answered when creating a Professional Growth Goal and action plan:</a:t>
            </a:r>
            <a:endParaRPr lang="en-US" dirty="0" smtClean="0"/>
          </a:p>
          <a:p>
            <a:pPr marL="385763" indent="-385763">
              <a:buAutoNum type="arabicParenR"/>
            </a:pPr>
            <a:r>
              <a:rPr lang="en-US" sz="3000" i="1" dirty="0" smtClean="0"/>
              <a:t>What do I want to change about my practice that will effectively impact student learning?</a:t>
            </a:r>
          </a:p>
          <a:p>
            <a:pPr marL="385763" indent="-385763">
              <a:buAutoNum type="arabicParenR"/>
            </a:pPr>
            <a:r>
              <a:rPr lang="en-US" sz="3000" i="1" dirty="0" smtClean="0"/>
              <a:t>How can I develop a plan of action to address my professional learning?</a:t>
            </a:r>
          </a:p>
          <a:p>
            <a:pPr marL="385763" indent="-385763">
              <a:buAutoNum type="arabicParenR"/>
            </a:pPr>
            <a:r>
              <a:rPr lang="en-US" sz="3000" i="1" dirty="0" smtClean="0"/>
              <a:t>How will I know if I accomplished my objective?</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8213" y="1569720"/>
            <a:ext cx="9372600" cy="1989406"/>
          </a:xfrm>
        </p:spPr>
        <p:txBody>
          <a:bodyPr>
            <a:normAutofit fontScale="90000"/>
          </a:bodyPr>
          <a:lstStyle/>
          <a:p>
            <a:r>
              <a:rPr lang="en-US" dirty="0" smtClean="0"/>
              <a:t>During the 2015-16 school year, I will change  my learning centers to reflect and support the current teaching topic instead of just having a variety of random games and activities.  </a:t>
            </a:r>
            <a:endParaRPr lang="en-US" dirty="0"/>
          </a:p>
        </p:txBody>
      </p:sp>
      <p:sp>
        <p:nvSpPr>
          <p:cNvPr id="3" name="TextBox 2"/>
          <p:cNvSpPr txBox="1"/>
          <p:nvPr/>
        </p:nvSpPr>
        <p:spPr>
          <a:xfrm>
            <a:off x="2225040" y="640080"/>
            <a:ext cx="9067800" cy="584775"/>
          </a:xfrm>
          <a:prstGeom prst="rect">
            <a:avLst/>
          </a:prstGeom>
          <a:noFill/>
        </p:spPr>
        <p:txBody>
          <a:bodyPr wrap="square" rtlCol="0">
            <a:spAutoFit/>
          </a:bodyPr>
          <a:lstStyle/>
          <a:p>
            <a:r>
              <a:rPr lang="en-US" sz="3200" dirty="0" smtClean="0"/>
              <a:t>Sample Professional Growth Goal </a:t>
            </a:r>
            <a:r>
              <a:rPr lang="en-US" sz="2800" dirty="0" smtClean="0"/>
              <a:t>(before revision)</a:t>
            </a:r>
            <a:endParaRPr lang="en-US" sz="2800" dirty="0"/>
          </a:p>
        </p:txBody>
      </p:sp>
    </p:spTree>
    <p:extLst>
      <p:ext uri="{BB962C8B-B14F-4D97-AF65-F5344CB8AC3E}">
        <p14:creationId xmlns:p14="http://schemas.microsoft.com/office/powerpoint/2010/main" xmlns="" val="2728719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274638"/>
            <a:ext cx="8229600" cy="258762"/>
          </a:xfrm>
        </p:spPr>
        <p:txBody>
          <a:bodyPr>
            <a:normAutofit fontScale="90000"/>
          </a:bodyPr>
          <a:lstStyle/>
          <a:p>
            <a:pPr algn="ctr"/>
            <a:r>
              <a:rPr lang="en-US" dirty="0" smtClean="0"/>
              <a:t>	</a:t>
            </a:r>
            <a:endParaRPr lang="en-US" dirty="0"/>
          </a:p>
        </p:txBody>
      </p:sp>
      <p:sp>
        <p:nvSpPr>
          <p:cNvPr id="2" name="Content Placeholder 1"/>
          <p:cNvSpPr>
            <a:spLocks noGrp="1"/>
          </p:cNvSpPr>
          <p:nvPr>
            <p:ph sz="quarter" idx="1"/>
          </p:nvPr>
        </p:nvSpPr>
        <p:spPr>
          <a:xfrm>
            <a:off x="1981200" y="533401"/>
            <a:ext cx="8229600" cy="5473891"/>
          </a:xfrm>
        </p:spPr>
        <p:txBody>
          <a:bodyPr>
            <a:normAutofit/>
          </a:bodyPr>
          <a:lstStyle/>
          <a:p>
            <a:pPr marL="109728" indent="0">
              <a:buNone/>
            </a:pPr>
            <a:r>
              <a:rPr lang="en-US" sz="4000" dirty="0"/>
              <a:t>Now What?</a:t>
            </a:r>
          </a:p>
          <a:p>
            <a:pPr marL="109728" indent="0">
              <a:buNone/>
            </a:pPr>
            <a:endParaRPr lang="en-US" sz="4000" dirty="0"/>
          </a:p>
          <a:p>
            <a:pPr marL="109728" indent="0">
              <a:buNone/>
            </a:pPr>
            <a:r>
              <a:rPr lang="en-US" sz="4000" dirty="0"/>
              <a:t>After an effective goal is written and agreed upon, the teacher must identify the learning that must take place in order to achieve that goal.</a:t>
            </a:r>
          </a:p>
          <a:p>
            <a:pPr marL="109728" indent="0">
              <a:buNone/>
            </a:pPr>
            <a:endParaRPr lang="en-US" sz="4000" dirty="0"/>
          </a:p>
          <a:p>
            <a:pPr marL="109728" indent="0">
              <a:buNone/>
            </a:pPr>
            <a:endParaRPr lang="en-US" sz="4000" dirty="0"/>
          </a:p>
        </p:txBody>
      </p:sp>
    </p:spTree>
    <p:extLst>
      <p:ext uri="{BB962C8B-B14F-4D97-AF65-F5344CB8AC3E}">
        <p14:creationId xmlns:p14="http://schemas.microsoft.com/office/powerpoint/2010/main" xmlns="" val="115139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JCPS Certified Evaluation Plan</a:t>
            </a:r>
            <a:endParaRPr lang="en-US" dirty="0"/>
          </a:p>
        </p:txBody>
      </p:sp>
      <p:sp>
        <p:nvSpPr>
          <p:cNvPr id="3" name="Content Placeholder 2"/>
          <p:cNvSpPr>
            <a:spLocks noGrp="1"/>
          </p:cNvSpPr>
          <p:nvPr>
            <p:ph sz="quarter" idx="1"/>
          </p:nvPr>
        </p:nvSpPr>
        <p:spPr/>
        <p:txBody>
          <a:bodyPr/>
          <a:lstStyle/>
          <a:p>
            <a:r>
              <a:rPr lang="en-US" sz="2400" dirty="0" smtClean="0"/>
              <a:t>Required by KDE</a:t>
            </a:r>
          </a:p>
          <a:p>
            <a:pPr marL="342900" indent="-342900"/>
            <a:r>
              <a:rPr lang="en-US" sz="2400" dirty="0" smtClean="0"/>
              <a:t>Developed by the Educator Quality Oversight Committee (EQOC – 50/50 Committee)</a:t>
            </a:r>
          </a:p>
          <a:p>
            <a:r>
              <a:rPr lang="en-US" sz="2400" dirty="0" smtClean="0"/>
              <a:t>Approved by JCTA &amp; JCBE</a:t>
            </a:r>
          </a:p>
          <a:p>
            <a:r>
              <a:rPr lang="en-US" sz="2400" dirty="0" smtClean="0"/>
              <a:t>Submitted to KDE for accuracy and compliance</a:t>
            </a:r>
          </a:p>
          <a:p>
            <a:r>
              <a:rPr lang="en-US" sz="2400" dirty="0" smtClean="0"/>
              <a:t>TPGES - Full Implementation with accountability for personnel decisions</a:t>
            </a:r>
          </a:p>
          <a:p>
            <a:pPr marL="285750" indent="-285750"/>
            <a:r>
              <a:rPr lang="en-US" sz="2400" dirty="0" smtClean="0"/>
              <a:t>OPGES – Full Implementation without accountability </a:t>
            </a:r>
          </a:p>
          <a:p>
            <a:pPr lvl="1"/>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274638"/>
            <a:ext cx="8229600" cy="258762"/>
          </a:xfrm>
        </p:spPr>
        <p:txBody>
          <a:bodyPr>
            <a:normAutofit fontScale="90000"/>
          </a:bodyPr>
          <a:lstStyle/>
          <a:p>
            <a:endParaRPr lang="en-US" dirty="0"/>
          </a:p>
        </p:txBody>
      </p:sp>
      <p:sp>
        <p:nvSpPr>
          <p:cNvPr id="2" name="Content Placeholder 1"/>
          <p:cNvSpPr>
            <a:spLocks noGrp="1"/>
          </p:cNvSpPr>
          <p:nvPr>
            <p:ph sz="quarter" idx="1"/>
          </p:nvPr>
        </p:nvSpPr>
        <p:spPr>
          <a:xfrm>
            <a:off x="1981200" y="838201"/>
            <a:ext cx="8229600" cy="5169091"/>
          </a:xfrm>
        </p:spPr>
        <p:txBody>
          <a:bodyPr>
            <a:normAutofit/>
          </a:bodyPr>
          <a:lstStyle/>
          <a:p>
            <a:endParaRPr lang="en-US" sz="3600" dirty="0" smtClean="0"/>
          </a:p>
          <a:p>
            <a:r>
              <a:rPr lang="en-US" sz="3600" dirty="0" smtClean="0"/>
              <a:t>What </a:t>
            </a:r>
            <a:r>
              <a:rPr lang="en-US" sz="3600" dirty="0"/>
              <a:t>new learning might the teacher need in order to implement the goal we just saw?</a:t>
            </a:r>
          </a:p>
          <a:p>
            <a:endParaRPr lang="en-US" sz="3600" dirty="0"/>
          </a:p>
          <a:p>
            <a:r>
              <a:rPr lang="en-US" sz="3600" dirty="0"/>
              <a:t>Take a few moments to discuss this </a:t>
            </a:r>
            <a:r>
              <a:rPr lang="en-US" sz="3600" dirty="0" smtClean="0"/>
              <a:t>with those around you.</a:t>
            </a:r>
            <a:endParaRPr lang="en-US" sz="3600" dirty="0"/>
          </a:p>
        </p:txBody>
      </p:sp>
    </p:spTree>
    <p:extLst>
      <p:ext uri="{BB962C8B-B14F-4D97-AF65-F5344CB8AC3E}">
        <p14:creationId xmlns:p14="http://schemas.microsoft.com/office/powerpoint/2010/main" xmlns="" val="28526159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What are the measures of success?</a:t>
            </a:r>
            <a:endParaRPr lang="en-US" sz="4000" dirty="0"/>
          </a:p>
        </p:txBody>
      </p:sp>
      <p:sp>
        <p:nvSpPr>
          <p:cNvPr id="3" name="Content Placeholder 2"/>
          <p:cNvSpPr>
            <a:spLocks noGrp="1"/>
          </p:cNvSpPr>
          <p:nvPr>
            <p:ph sz="quarter" idx="1"/>
          </p:nvPr>
        </p:nvSpPr>
        <p:spPr/>
        <p:txBody>
          <a:bodyPr>
            <a:normAutofit/>
          </a:bodyPr>
          <a:lstStyle/>
          <a:p>
            <a:endParaRPr lang="en-US" sz="3200" dirty="0" smtClean="0"/>
          </a:p>
          <a:p>
            <a:endParaRPr lang="en-US" sz="3200" dirty="0"/>
          </a:p>
          <a:p>
            <a:r>
              <a:rPr lang="en-US" sz="3200" dirty="0" smtClean="0"/>
              <a:t>Brainstorm ways that the teacher could measure this goal.</a:t>
            </a:r>
            <a:endParaRPr lang="en-US" sz="3200" dirty="0"/>
          </a:p>
        </p:txBody>
      </p:sp>
    </p:spTree>
    <p:extLst>
      <p:ext uri="{BB962C8B-B14F-4D97-AF65-F5344CB8AC3E}">
        <p14:creationId xmlns:p14="http://schemas.microsoft.com/office/powerpoint/2010/main" xmlns="" val="5027578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77009"/>
            <a:ext cx="12192000" cy="4768132"/>
          </a:xfrm>
        </p:spPr>
        <p:txBody>
          <a:bodyPr>
            <a:normAutofit/>
          </a:bodyPr>
          <a:lstStyle/>
          <a:p>
            <a:r>
              <a:rPr lang="en-US" sz="3000" dirty="0" smtClean="0"/>
              <a:t>During the 2015-16 school year, I will change  my learning centers to reflect and support the current teaching topic instead of just having a variety of random games and activities.  I will research and locate games and activities that will enhance and support my learning topics and level of difficulty.  I will assess my students and provide games and activities within their zone of proximal development.  I will also track the activities that my students complete and their progress.  Measure of success will be the completion of the learning centers to my classroom topics and the progress charts of my students successfully completing the games and activities in the learning centers.</a:t>
            </a:r>
            <a:endParaRPr lang="en-US" sz="3000" dirty="0"/>
          </a:p>
        </p:txBody>
      </p:sp>
    </p:spTree>
    <p:extLst>
      <p:ext uri="{BB962C8B-B14F-4D97-AF65-F5344CB8AC3E}">
        <p14:creationId xmlns:p14="http://schemas.microsoft.com/office/powerpoint/2010/main" xmlns="" val="35627292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PGGs may focus on Domain 1 or 4</a:t>
            </a:r>
            <a:endParaRPr lang="en-US" dirty="0"/>
          </a:p>
        </p:txBody>
      </p:sp>
      <p:sp>
        <p:nvSpPr>
          <p:cNvPr id="3" name="Content Placeholder 2"/>
          <p:cNvSpPr>
            <a:spLocks noGrp="1"/>
          </p:cNvSpPr>
          <p:nvPr>
            <p:ph sz="quarter" idx="1"/>
          </p:nvPr>
        </p:nvSpPr>
        <p:spPr>
          <a:xfrm>
            <a:off x="2208213" y="1600200"/>
            <a:ext cx="9372600" cy="2651760"/>
          </a:xfrm>
        </p:spPr>
        <p:txBody>
          <a:bodyPr>
            <a:normAutofit/>
          </a:bodyPr>
          <a:lstStyle/>
          <a:p>
            <a:pPr>
              <a:buNone/>
            </a:pPr>
            <a:endParaRPr lang="en-US" sz="3200" dirty="0" smtClean="0"/>
          </a:p>
          <a:p>
            <a:pPr>
              <a:buNone/>
            </a:pPr>
            <a:r>
              <a:rPr lang="en-US" sz="3200" dirty="0" smtClean="0"/>
              <a:t>Example –</a:t>
            </a:r>
          </a:p>
          <a:p>
            <a:r>
              <a:rPr lang="en-US" sz="3200" dirty="0" smtClean="0"/>
              <a:t>4c: Communicating with Families 5.SG Student  </a:t>
            </a:r>
            <a:endParaRPr lang="en-US" sz="32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39240" y="1505891"/>
            <a:ext cx="9555480" cy="3539430"/>
          </a:xfrm>
          <a:prstGeom prst="rect">
            <a:avLst/>
          </a:prstGeom>
        </p:spPr>
        <p:txBody>
          <a:bodyPr wrap="square">
            <a:spAutoFit/>
          </a:bodyPr>
          <a:lstStyle/>
          <a:p>
            <a:r>
              <a:rPr lang="en-US" sz="3200" dirty="0" smtClean="0"/>
              <a:t>During </a:t>
            </a:r>
            <a:r>
              <a:rPr lang="en-US" sz="3200" dirty="0"/>
              <a:t>the </a:t>
            </a:r>
            <a:r>
              <a:rPr lang="en-US" sz="3200" dirty="0" smtClean="0"/>
              <a:t>2015-16 </a:t>
            </a:r>
            <a:r>
              <a:rPr lang="en-US" sz="3200" dirty="0"/>
              <a:t>school year, I will send home a newsletter each week and send home copies of the Preschool Skills Checklist each time that I assess students.  Also, I plan to make extra efforts to communicate with families with positive notes, emails, calls as well as negative when needed." </a:t>
            </a:r>
            <a:r>
              <a:rPr lang="en-US" sz="3200" dirty="0" smtClean="0"/>
              <a:t> </a:t>
            </a:r>
            <a:r>
              <a:rPr lang="en-US" sz="3200" dirty="0"/>
              <a:t>        </a:t>
            </a:r>
            <a:r>
              <a:rPr lang="en-US" dirty="0"/>
              <a:t>   </a:t>
            </a:r>
          </a:p>
        </p:txBody>
      </p:sp>
    </p:spTree>
    <p:extLst>
      <p:ext uri="{BB962C8B-B14F-4D97-AF65-F5344CB8AC3E}">
        <p14:creationId xmlns:p14="http://schemas.microsoft.com/office/powerpoint/2010/main" xmlns="" val="2169530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27211" y="1112520"/>
            <a:ext cx="6205417" cy="2308324"/>
          </a:xfrm>
          <a:prstGeom prst="rect">
            <a:avLst/>
          </a:prstGeom>
        </p:spPr>
        <p:txBody>
          <a:bodyPr wrap="square">
            <a:spAutoFit/>
          </a:bodyPr>
          <a:lstStyle/>
          <a:p>
            <a:r>
              <a:rPr lang="en-US" sz="5400" dirty="0" smtClean="0"/>
              <a:t>Moving on to Observation </a:t>
            </a:r>
          </a:p>
          <a:p>
            <a:r>
              <a:rPr lang="en-US" sz="3600" dirty="0" smtClean="0"/>
              <a:t>(Supervisor and Peer)</a:t>
            </a:r>
            <a:endParaRPr lang="en-US" sz="36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874519" y="1464734"/>
            <a:ext cx="7543801" cy="4023360"/>
          </a:xfrm>
          <a:prstGeom prst="rect">
            <a:avLst/>
          </a:prstGeom>
        </p:spPr>
        <p:txBody>
          <a:bodyPr>
            <a:normAutofit/>
          </a:bodyPr>
          <a:lstStyle/>
          <a:p>
            <a:pPr marL="274320" marR="0" lvl="0" indent="-228600" algn="l" defTabSz="914400" rtl="0" eaLnBrk="1" fontAlgn="auto" latinLnBrk="0" hangingPunct="1">
              <a:lnSpc>
                <a:spcPct val="90000"/>
              </a:lnSpc>
              <a:spcBef>
                <a:spcPts val="1800"/>
              </a:spcBef>
              <a:spcAft>
                <a:spcPts val="0"/>
              </a:spcAft>
              <a:buClrTx/>
              <a:buSzPct val="80000"/>
              <a:buFont typeface="Wingdings" panose="05000000000000000000" pitchFamily="2" charset="2"/>
              <a:buChar char="§"/>
              <a:tabLst/>
              <a:defRPr/>
            </a:pPr>
            <a:endParaRPr kumimoji="0" lang="en-US" sz="27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28600" algn="l" defTabSz="914400" rtl="0" eaLnBrk="1" fontAlgn="auto" latinLnBrk="0" hangingPunct="1">
              <a:lnSpc>
                <a:spcPct val="90000"/>
              </a:lnSpc>
              <a:spcBef>
                <a:spcPts val="1800"/>
              </a:spcBef>
              <a:spcAft>
                <a:spcPts val="0"/>
              </a:spcAft>
              <a:buClrTx/>
              <a:buSzPct val="80000"/>
              <a:buFont typeface="Wingdings" panose="05000000000000000000" pitchFamily="2" charset="2"/>
              <a:buChar char="§"/>
              <a:tabLst/>
              <a:defRPr/>
            </a:pPr>
            <a:r>
              <a:rPr kumimoji="0" lang="en-US" sz="2700" b="0" i="0" u="none" strike="noStrike" kern="1200" cap="none" spc="0" normalizeH="0" baseline="0" noProof="0" dirty="0" smtClean="0">
                <a:ln>
                  <a:noFill/>
                </a:ln>
                <a:solidFill>
                  <a:schemeClr val="tx1"/>
                </a:solidFill>
                <a:effectLst/>
                <a:uLnTx/>
                <a:uFillTx/>
                <a:latin typeface="+mn-lt"/>
                <a:ea typeface="+mn-ea"/>
                <a:cs typeface="+mn-cs"/>
              </a:rPr>
              <a:t>A data collection process conducted by a certified observer, for the purpose of feedback, support, and/or evaluation, including notes, professional judgments, and examination of practices and/or artifacts made during one (1) or more classroom or worksite visits of</a:t>
            </a:r>
            <a:r>
              <a:rPr kumimoji="0" lang="en-US" sz="2700" b="0" i="0" u="none" strike="noStrike" kern="1200" cap="none" spc="0" normalizeH="0" noProof="0" dirty="0" smtClean="0">
                <a:ln>
                  <a:noFill/>
                </a:ln>
                <a:solidFill>
                  <a:schemeClr val="tx1"/>
                </a:solidFill>
                <a:effectLst/>
                <a:uLnTx/>
                <a:uFillTx/>
                <a:latin typeface="+mn-lt"/>
                <a:ea typeface="+mn-ea"/>
                <a:cs typeface="+mn-cs"/>
              </a:rPr>
              <a:t> </a:t>
            </a:r>
            <a:r>
              <a:rPr kumimoji="0" lang="en-US" sz="2700" b="0" i="0" u="none" strike="noStrike" kern="1200" cap="none" spc="0" normalizeH="0" baseline="0" noProof="0" dirty="0" smtClean="0">
                <a:ln>
                  <a:noFill/>
                </a:ln>
                <a:solidFill>
                  <a:schemeClr val="tx1"/>
                </a:solidFill>
                <a:effectLst/>
                <a:uLnTx/>
                <a:uFillTx/>
                <a:latin typeface="+mn-lt"/>
                <a:ea typeface="+mn-ea"/>
                <a:cs typeface="+mn-cs"/>
              </a:rPr>
              <a:t>any duration.</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extBox 2"/>
          <p:cNvSpPr txBox="1"/>
          <p:nvPr/>
        </p:nvSpPr>
        <p:spPr>
          <a:xfrm>
            <a:off x="1280160" y="563880"/>
            <a:ext cx="7132320" cy="707886"/>
          </a:xfrm>
          <a:prstGeom prst="rect">
            <a:avLst/>
          </a:prstGeom>
          <a:noFill/>
        </p:spPr>
        <p:txBody>
          <a:bodyPr wrap="square" rtlCol="0">
            <a:spAutoFit/>
          </a:bodyPr>
          <a:lstStyle/>
          <a:p>
            <a:r>
              <a:rPr lang="en-US" sz="4000" dirty="0" smtClean="0"/>
              <a:t>Observation</a:t>
            </a:r>
            <a:endParaRPr lang="en-US" sz="4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1748194"/>
            <a:ext cx="9601200" cy="2554545"/>
          </a:xfrm>
          <a:prstGeom prst="rect">
            <a:avLst/>
          </a:prstGeom>
        </p:spPr>
        <p:txBody>
          <a:bodyPr wrap="square">
            <a:spAutoFit/>
          </a:bodyPr>
          <a:lstStyle/>
          <a:p>
            <a:r>
              <a:rPr lang="en-US" sz="3200" dirty="0" smtClean="0"/>
              <a:t>Minimum Requirements:</a:t>
            </a:r>
          </a:p>
          <a:p>
            <a:pPr lvl="1">
              <a:buClrTx/>
              <a:buFont typeface="Arial" panose="020B0604020202020204" pitchFamily="34" charset="0"/>
              <a:buChar char="•"/>
            </a:pPr>
            <a:r>
              <a:rPr lang="en-US" sz="3200" dirty="0" smtClean="0"/>
              <a:t>  Three mini observations (two by supervisor, 	one by peer) – 20 to 30 minutes</a:t>
            </a:r>
          </a:p>
          <a:p>
            <a:pPr lvl="1">
              <a:buClrTx/>
              <a:buFont typeface="Arial" panose="020B0604020202020204" pitchFamily="34" charset="0"/>
              <a:buChar char="•"/>
            </a:pPr>
            <a:r>
              <a:rPr lang="en-US" sz="3200" dirty="0" smtClean="0"/>
              <a:t>  One full observation by supervisor </a:t>
            </a:r>
          </a:p>
          <a:p>
            <a:pPr lvl="1">
              <a:buClrTx/>
              <a:buFont typeface="Arial" panose="020B0604020202020204" pitchFamily="34" charset="0"/>
              <a:buChar char="•"/>
            </a:pPr>
            <a:r>
              <a:rPr lang="en-US" sz="3200" dirty="0" smtClean="0"/>
              <a:t>  Documented on JCPS approved forms</a:t>
            </a:r>
            <a:endParaRPr lang="en-US" sz="3200" dirty="0"/>
          </a:p>
        </p:txBody>
      </p:sp>
      <p:sp>
        <p:nvSpPr>
          <p:cNvPr id="3" name="TextBox 2"/>
          <p:cNvSpPr txBox="1"/>
          <p:nvPr/>
        </p:nvSpPr>
        <p:spPr>
          <a:xfrm>
            <a:off x="1965960" y="716280"/>
            <a:ext cx="6248400" cy="707886"/>
          </a:xfrm>
          <a:prstGeom prst="rect">
            <a:avLst/>
          </a:prstGeom>
          <a:noFill/>
        </p:spPr>
        <p:txBody>
          <a:bodyPr wrap="square" rtlCol="0">
            <a:spAutoFit/>
          </a:bodyPr>
          <a:lstStyle/>
          <a:p>
            <a:r>
              <a:rPr lang="en-US" sz="4000" dirty="0" smtClean="0"/>
              <a:t>Observation Model</a:t>
            </a:r>
            <a:endParaRPr lang="en-US" sz="40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0" y="731520"/>
            <a:ext cx="5795241" cy="769441"/>
          </a:xfrm>
          <a:prstGeom prst="rect">
            <a:avLst/>
          </a:prstGeom>
          <a:noFill/>
        </p:spPr>
        <p:txBody>
          <a:bodyPr wrap="none" rtlCol="0">
            <a:spAutoFit/>
          </a:bodyPr>
          <a:lstStyle/>
          <a:p>
            <a:r>
              <a:rPr lang="en-US" sz="4400" dirty="0" smtClean="0"/>
              <a:t>Observation schedule</a:t>
            </a:r>
            <a:endParaRPr lang="en-US" sz="44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274317" y="1950721"/>
          <a:ext cx="11414762" cy="3809999"/>
        </p:xfrm>
        <a:graphic>
          <a:graphicData uri="http://schemas.openxmlformats.org/drawingml/2006/table">
            <a:tbl>
              <a:tblPr/>
              <a:tblGrid>
                <a:gridCol w="2067172"/>
                <a:gridCol w="2164360"/>
                <a:gridCol w="1967799"/>
                <a:gridCol w="5215431"/>
              </a:tblGrid>
              <a:tr h="863399">
                <a:tc>
                  <a:txBody>
                    <a:bodyPr/>
                    <a:lstStyle/>
                    <a:p>
                      <a:pPr marL="0" marR="0" algn="ctr">
                        <a:lnSpc>
                          <a:spcPct val="115000"/>
                        </a:lnSpc>
                        <a:spcBef>
                          <a:spcPts val="0"/>
                        </a:spcBef>
                        <a:spcAft>
                          <a:spcPts val="0"/>
                        </a:spcAft>
                      </a:pPr>
                      <a:r>
                        <a:rPr lang="en-US" sz="1800" dirty="0">
                          <a:latin typeface="Calibri"/>
                          <a:ea typeface="Calibri"/>
                          <a:cs typeface="Times New Roman"/>
                        </a:rPr>
                        <a:t>Year 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Calibri"/>
                          <a:ea typeface="Calibri"/>
                          <a:cs typeface="Times New Roman"/>
                        </a:rPr>
                        <a:t>Mini Observation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Calibri"/>
                          <a:ea typeface="Calibri"/>
                          <a:cs typeface="Times New Roman"/>
                        </a:rPr>
                        <a:t>Supervisor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i="1" dirty="0">
                          <a:latin typeface="Calibri"/>
                          <a:ea typeface="Calibri"/>
                          <a:cs typeface="Times New Roman"/>
                        </a:rPr>
                        <a:t>Observation Window </a:t>
                      </a:r>
                      <a:r>
                        <a:rPr lang="en-US" sz="1800" dirty="0">
                          <a:latin typeface="Calibri"/>
                          <a:ea typeface="Calibri"/>
                          <a:cs typeface="Times New Roman"/>
                        </a:rPr>
                        <a:t> - October 1</a:t>
                      </a:r>
                      <a:r>
                        <a:rPr lang="en-US" sz="1800" baseline="30000" dirty="0">
                          <a:latin typeface="Calibri"/>
                          <a:ea typeface="Calibri"/>
                          <a:cs typeface="Times New Roman"/>
                        </a:rPr>
                        <a:t>st</a:t>
                      </a:r>
                      <a:r>
                        <a:rPr lang="en-US" sz="1800" dirty="0">
                          <a:latin typeface="Calibri"/>
                          <a:ea typeface="Calibri"/>
                          <a:cs typeface="Times New Roman"/>
                        </a:rPr>
                        <a:t> –  April 15</a:t>
                      </a:r>
                      <a:r>
                        <a:rPr lang="en-US" sz="1800" baseline="30000" dirty="0">
                          <a:latin typeface="Calibri"/>
                          <a:ea typeface="Calibri"/>
                          <a:cs typeface="Times New Roman"/>
                        </a:rPr>
                        <a:t>th</a:t>
                      </a:r>
                      <a:endParaRPr lang="en-U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0966">
                <a:tc>
                  <a:txBody>
                    <a:bodyPr/>
                    <a:lstStyle/>
                    <a:p>
                      <a:pPr marL="0" marR="0" algn="ctr">
                        <a:lnSpc>
                          <a:spcPct val="115000"/>
                        </a:lnSpc>
                        <a:spcBef>
                          <a:spcPts val="0"/>
                        </a:spcBef>
                        <a:spcAft>
                          <a:spcPts val="0"/>
                        </a:spcAft>
                      </a:pPr>
                      <a:r>
                        <a:rPr lang="en-US" sz="1800">
                          <a:latin typeface="Calibri"/>
                          <a:ea typeface="Calibri"/>
                          <a:cs typeface="Times New Roman"/>
                        </a:rPr>
                        <a:t>Year 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Calibri"/>
                          <a:ea typeface="Calibri"/>
                          <a:cs typeface="Times New Roman"/>
                        </a:rPr>
                        <a:t>Mini Observation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Calibri"/>
                          <a:ea typeface="Calibri"/>
                          <a:cs typeface="Times New Roman"/>
                        </a:rPr>
                        <a:t>Supervisor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i="1" dirty="0">
                          <a:latin typeface="Calibri"/>
                          <a:ea typeface="Calibri"/>
                          <a:cs typeface="Times New Roman"/>
                        </a:rPr>
                        <a:t>Observation Window </a:t>
                      </a:r>
                      <a:r>
                        <a:rPr lang="en-US" sz="1800" dirty="0">
                          <a:latin typeface="Calibri"/>
                          <a:ea typeface="Calibri"/>
                          <a:cs typeface="Times New Roman"/>
                        </a:rPr>
                        <a:t> - October 1</a:t>
                      </a:r>
                      <a:r>
                        <a:rPr lang="en-US" sz="1800" baseline="30000" dirty="0">
                          <a:latin typeface="Calibri"/>
                          <a:ea typeface="Calibri"/>
                          <a:cs typeface="Times New Roman"/>
                        </a:rPr>
                        <a:t>st</a:t>
                      </a:r>
                      <a:r>
                        <a:rPr lang="en-US" sz="1800" dirty="0">
                          <a:latin typeface="Calibri"/>
                          <a:ea typeface="Calibri"/>
                          <a:cs typeface="Times New Roman"/>
                        </a:rPr>
                        <a:t> –  April 15</a:t>
                      </a:r>
                      <a:r>
                        <a:rPr lang="en-US" sz="1800" baseline="30000" dirty="0">
                          <a:latin typeface="Calibri"/>
                          <a:ea typeface="Calibri"/>
                          <a:cs typeface="Times New Roman"/>
                        </a:rPr>
                        <a:t>th</a:t>
                      </a:r>
                      <a:endParaRPr lang="en-U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5634">
                <a:tc>
                  <a:txBody>
                    <a:bodyPr/>
                    <a:lstStyle/>
                    <a:p>
                      <a:pPr marL="0" marR="0" algn="ctr">
                        <a:lnSpc>
                          <a:spcPct val="115000"/>
                        </a:lnSpc>
                        <a:spcBef>
                          <a:spcPts val="0"/>
                        </a:spcBef>
                        <a:spcAft>
                          <a:spcPts val="0"/>
                        </a:spcAft>
                      </a:pPr>
                      <a:r>
                        <a:rPr lang="en-US" sz="1800">
                          <a:latin typeface="Calibri"/>
                          <a:ea typeface="Calibri"/>
                          <a:cs typeface="Times New Roman"/>
                        </a:rPr>
                        <a:t>Year 3 – Summative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Calibri"/>
                          <a:ea typeface="Calibri"/>
                          <a:cs typeface="Times New Roman"/>
                        </a:rPr>
                        <a:t>Mini Observation</a:t>
                      </a:r>
                    </a:p>
                    <a:p>
                      <a:pPr marL="0" marR="0" algn="ctr">
                        <a:lnSpc>
                          <a:spcPct val="115000"/>
                        </a:lnSpc>
                        <a:spcBef>
                          <a:spcPts val="0"/>
                        </a:spcBef>
                        <a:spcAft>
                          <a:spcPts val="0"/>
                        </a:spcAft>
                      </a:pPr>
                      <a:r>
                        <a:rPr lang="en-US" sz="1800">
                          <a:latin typeface="Calibri"/>
                          <a:ea typeface="Calibri"/>
                          <a:cs typeface="Times New Roman"/>
                        </a:rPr>
                        <a:t>Full Observation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Calibri"/>
                          <a:ea typeface="Calibri"/>
                          <a:cs typeface="Times New Roman"/>
                        </a:rPr>
                        <a:t>Peer Observer</a:t>
                      </a:r>
                    </a:p>
                    <a:p>
                      <a:pPr marL="0" marR="0" algn="ctr">
                        <a:lnSpc>
                          <a:spcPct val="115000"/>
                        </a:lnSpc>
                        <a:spcBef>
                          <a:spcPts val="0"/>
                        </a:spcBef>
                        <a:spcAft>
                          <a:spcPts val="0"/>
                        </a:spcAft>
                      </a:pPr>
                      <a:r>
                        <a:rPr lang="en-US" sz="1800" dirty="0">
                          <a:latin typeface="Calibri"/>
                          <a:ea typeface="Calibri"/>
                          <a:cs typeface="Times New Roman"/>
                        </a:rPr>
                        <a:t>Supervisor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0"/>
                        </a:spcAft>
                      </a:pPr>
                      <a:r>
                        <a:rPr lang="en-US" sz="1800" b="1" i="1" dirty="0">
                          <a:latin typeface="Calibri"/>
                          <a:ea typeface="Calibri"/>
                          <a:cs typeface="Times New Roman"/>
                        </a:rPr>
                        <a:t>Observation Window </a:t>
                      </a:r>
                      <a:r>
                        <a:rPr lang="en-US" sz="1800" dirty="0">
                          <a:latin typeface="Calibri"/>
                          <a:ea typeface="Calibri"/>
                          <a:cs typeface="Times New Roman"/>
                        </a:rPr>
                        <a:t> - December 1</a:t>
                      </a:r>
                      <a:r>
                        <a:rPr lang="en-US" sz="1800" baseline="30000" dirty="0">
                          <a:latin typeface="Calibri"/>
                          <a:ea typeface="Calibri"/>
                          <a:cs typeface="Times New Roman"/>
                        </a:rPr>
                        <a:t>st</a:t>
                      </a:r>
                      <a:r>
                        <a:rPr lang="en-US" sz="1800" dirty="0">
                          <a:latin typeface="Calibri"/>
                          <a:ea typeface="Calibri"/>
                          <a:cs typeface="Times New Roman"/>
                        </a:rPr>
                        <a:t> –  February 14</a:t>
                      </a:r>
                      <a:r>
                        <a:rPr lang="en-US" sz="1800" baseline="30000" dirty="0">
                          <a:latin typeface="Calibri"/>
                          <a:ea typeface="Calibri"/>
                          <a:cs typeface="Times New Roman"/>
                        </a:rPr>
                        <a:t>th</a:t>
                      </a:r>
                      <a:endParaRPr lang="en-US" sz="1800" dirty="0">
                        <a:latin typeface="Calibri"/>
                        <a:ea typeface="Calibri"/>
                        <a:cs typeface="Times New Roman"/>
                      </a:endParaRPr>
                    </a:p>
                    <a:p>
                      <a:pPr marL="0" marR="0" algn="ctr">
                        <a:lnSpc>
                          <a:spcPct val="115000"/>
                        </a:lnSpc>
                        <a:spcBef>
                          <a:spcPts val="0"/>
                        </a:spcBef>
                        <a:spcAft>
                          <a:spcPts val="0"/>
                        </a:spcAft>
                      </a:pPr>
                      <a:r>
                        <a:rPr lang="en-US" sz="1800" b="1" i="1" dirty="0">
                          <a:latin typeface="Calibri"/>
                          <a:ea typeface="Calibri"/>
                          <a:cs typeface="Times New Roman"/>
                        </a:rPr>
                        <a:t>Observation Window </a:t>
                      </a:r>
                      <a:r>
                        <a:rPr lang="en-US" sz="1800" dirty="0">
                          <a:latin typeface="Calibri"/>
                          <a:ea typeface="Calibri"/>
                          <a:cs typeface="Times New Roman"/>
                        </a:rPr>
                        <a:t> - December 1</a:t>
                      </a:r>
                      <a:r>
                        <a:rPr lang="en-US" sz="1800" baseline="30000" dirty="0">
                          <a:latin typeface="Calibri"/>
                          <a:ea typeface="Calibri"/>
                          <a:cs typeface="Times New Roman"/>
                        </a:rPr>
                        <a:t>st</a:t>
                      </a:r>
                      <a:r>
                        <a:rPr lang="en-US" sz="1800" dirty="0">
                          <a:latin typeface="Calibri"/>
                          <a:ea typeface="Calibri"/>
                          <a:cs typeface="Times New Roman"/>
                        </a:rPr>
                        <a:t>   –  April 15</a:t>
                      </a:r>
                      <a:r>
                        <a:rPr lang="en-US" sz="1800" baseline="30000" dirty="0">
                          <a:latin typeface="Calibri"/>
                          <a:ea typeface="Calibri"/>
                          <a:cs typeface="Times New Roman"/>
                        </a:rPr>
                        <a:t>th</a:t>
                      </a:r>
                      <a:r>
                        <a:rPr lang="en-US" sz="1800" dirty="0">
                          <a:latin typeface="Calibri"/>
                          <a:ea typeface="Calibri"/>
                          <a:cs typeface="Times New Roman"/>
                        </a:rPr>
                        <a:t> </a:t>
                      </a:r>
                    </a:p>
                    <a:p>
                      <a:pPr marL="0" marR="0" algn="ctr">
                        <a:lnSpc>
                          <a:spcPct val="115000"/>
                        </a:lnSpc>
                        <a:spcBef>
                          <a:spcPts val="0"/>
                        </a:spcBef>
                        <a:spcAft>
                          <a:spcPts val="0"/>
                        </a:spcAft>
                      </a:pPr>
                      <a:r>
                        <a:rPr lang="en-US" sz="1800" dirty="0">
                          <a:latin typeface="Calibri"/>
                          <a:ea typeface="Calibri"/>
                          <a:cs typeface="Times New Roman"/>
                        </a:rPr>
                        <a:t>(no less than 15 school days after peer observation)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6" name="Rectangle 2"/>
          <p:cNvSpPr>
            <a:spLocks noChangeArrowheads="1"/>
          </p:cNvSpPr>
          <p:nvPr/>
        </p:nvSpPr>
        <p:spPr bwMode="auto">
          <a:xfrm>
            <a:off x="381000" y="6204514"/>
            <a:ext cx="1132332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*Observations by evaluators must be documented on appropriate district-approved observation forms.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10"/>
          <p:cNvSpPr/>
          <p:nvPr/>
        </p:nvSpPr>
        <p:spPr>
          <a:xfrm>
            <a:off x="289560" y="726162"/>
            <a:ext cx="11445240" cy="1200329"/>
          </a:xfrm>
          <a:prstGeom prst="rect">
            <a:avLst/>
          </a:prstGeom>
        </p:spPr>
        <p:txBody>
          <a:bodyPr wrap="square">
            <a:spAutoFit/>
          </a:bodyPr>
          <a:lstStyle/>
          <a:p>
            <a:pPr lvl="0" fontAlgn="base">
              <a:spcBef>
                <a:spcPct val="0"/>
              </a:spcBef>
              <a:spcAft>
                <a:spcPct val="0"/>
              </a:spcAft>
            </a:pPr>
            <a:r>
              <a:rPr lang="en-US" sz="2600" b="1" i="1" dirty="0" smtClean="0">
                <a:latin typeface="Calibri" pitchFamily="34" charset="0"/>
                <a:ea typeface="Calibri" pitchFamily="34" charset="0"/>
                <a:cs typeface="Times New Roman" pitchFamily="18" charset="0"/>
              </a:rPr>
              <a:t>For those teachers or other professionals on a continuing (tenured) contract, the cycle is a three (3) year cycle, consisting of at least the following:</a:t>
            </a:r>
            <a:endParaRPr lang="en-US" sz="2600" dirty="0" smtClean="0">
              <a:latin typeface="Arial" pitchFamily="34" charset="0"/>
              <a:cs typeface="Arial" pitchFamily="34" charset="0"/>
            </a:endParaRPr>
          </a:p>
          <a:p>
            <a:pPr lvl="0" eaLnBrk="0" fontAlgn="base" hangingPunct="0">
              <a:spcBef>
                <a:spcPct val="0"/>
              </a:spcBef>
              <a:spcAft>
                <a:spcPct val="0"/>
              </a:spcAft>
            </a:pPr>
            <a:r>
              <a:rPr lang="en-US" sz="2000" b="1" dirty="0" smtClean="0">
                <a:latin typeface="Calibri" pitchFamily="34" charset="0"/>
                <a:ea typeface="Calibri" pitchFamily="34" charset="0"/>
                <a:cs typeface="Times New Roman" pitchFamily="18" charset="0"/>
              </a:rPr>
              <a:t>CHART 1.0 Tenured Teachers or Other Professionals</a:t>
            </a:r>
            <a:endParaRPr lang="en-US" sz="2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PGES Vision</a:t>
            </a:r>
            <a:endParaRPr lang="en-US" sz="4000" dirty="0"/>
          </a:p>
        </p:txBody>
      </p:sp>
      <p:sp>
        <p:nvSpPr>
          <p:cNvPr id="4" name="Content Placeholder 2"/>
          <p:cNvSpPr>
            <a:spLocks noGrp="1"/>
          </p:cNvSpPr>
          <p:nvPr>
            <p:ph sz="quarter" idx="1"/>
          </p:nvPr>
        </p:nvSpPr>
        <p:spPr/>
        <p:txBody>
          <a:bodyPr>
            <a:normAutofit/>
          </a:bodyPr>
          <a:lstStyle/>
          <a:p>
            <a:endParaRPr lang="en-US" dirty="0" smtClean="0"/>
          </a:p>
          <a:p>
            <a:r>
              <a:rPr lang="en-US" sz="3200" dirty="0" smtClean="0"/>
              <a:t>Every student taught by an effective teacher and every school led by an effective leader</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26720" y="2124138"/>
          <a:ext cx="11384280" cy="3834701"/>
        </p:xfrm>
        <a:graphic>
          <a:graphicData uri="http://schemas.openxmlformats.org/drawingml/2006/table">
            <a:tbl>
              <a:tblPr/>
              <a:tblGrid>
                <a:gridCol w="2027840"/>
                <a:gridCol w="2124404"/>
                <a:gridCol w="1931275"/>
                <a:gridCol w="5300761"/>
              </a:tblGrid>
              <a:tr h="1033493">
                <a:tc>
                  <a:txBody>
                    <a:bodyPr/>
                    <a:lstStyle/>
                    <a:p>
                      <a:pPr marL="0" marR="0" algn="ctr">
                        <a:lnSpc>
                          <a:spcPct val="115000"/>
                        </a:lnSpc>
                        <a:spcBef>
                          <a:spcPts val="0"/>
                        </a:spcBef>
                        <a:spcAft>
                          <a:spcPts val="0"/>
                        </a:spcAft>
                      </a:pPr>
                      <a:r>
                        <a:rPr lang="en-US" sz="1800" dirty="0">
                          <a:latin typeface="Calibri"/>
                          <a:ea typeface="Calibri"/>
                          <a:cs typeface="Times New Roman"/>
                        </a:rPr>
                        <a:t>Every Year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Calibri"/>
                          <a:ea typeface="Calibri"/>
                          <a:cs typeface="Times New Roman"/>
                        </a:rPr>
                        <a:t>Mini Observation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Calibri"/>
                          <a:ea typeface="Calibri"/>
                          <a:cs typeface="Times New Roman"/>
                        </a:rPr>
                        <a:t>Supervisor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i="1" dirty="0">
                          <a:latin typeface="Calibri"/>
                          <a:ea typeface="Calibri"/>
                          <a:cs typeface="Times New Roman"/>
                        </a:rPr>
                        <a:t>Observation Window</a:t>
                      </a:r>
                      <a:r>
                        <a:rPr lang="en-US" sz="1800" dirty="0">
                          <a:latin typeface="Calibri"/>
                          <a:ea typeface="Calibri"/>
                          <a:cs typeface="Times New Roman"/>
                        </a:rPr>
                        <a:t> - October 1</a:t>
                      </a:r>
                      <a:r>
                        <a:rPr lang="en-US" sz="1800" baseline="30000" dirty="0">
                          <a:latin typeface="Calibri"/>
                          <a:ea typeface="Calibri"/>
                          <a:cs typeface="Times New Roman"/>
                        </a:rPr>
                        <a:t>st</a:t>
                      </a:r>
                      <a:r>
                        <a:rPr lang="en-US" sz="1800" dirty="0">
                          <a:latin typeface="Calibri"/>
                          <a:ea typeface="Calibri"/>
                          <a:cs typeface="Times New Roman"/>
                        </a:rPr>
                        <a:t> – November 30</a:t>
                      </a:r>
                      <a:r>
                        <a:rPr lang="en-US" sz="1800" baseline="30000" dirty="0">
                          <a:latin typeface="Calibri"/>
                          <a:ea typeface="Calibri"/>
                          <a:cs typeface="Times New Roman"/>
                        </a:rPr>
                        <a:t>th</a:t>
                      </a:r>
                      <a:endParaRPr lang="en-U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4526">
                <a:tc>
                  <a:txBody>
                    <a:bodyPr/>
                    <a:lstStyle/>
                    <a:p>
                      <a:pPr marL="0" marR="0" algn="ctr">
                        <a:lnSpc>
                          <a:spcPct val="115000"/>
                        </a:lnSpc>
                        <a:spcBef>
                          <a:spcPts val="0"/>
                        </a:spcBef>
                        <a:spcAft>
                          <a:spcPts val="0"/>
                        </a:spcAft>
                      </a:pPr>
                      <a:r>
                        <a:rPr lang="en-US" sz="1800">
                          <a:latin typeface="Calibri"/>
                          <a:ea typeface="Calibri"/>
                          <a:cs typeface="Times New Roman"/>
                        </a:rPr>
                        <a:t>Every Year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Calibri"/>
                          <a:ea typeface="Calibri"/>
                          <a:cs typeface="Times New Roman"/>
                        </a:rPr>
                        <a:t>Mini Observation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Calibri"/>
                          <a:ea typeface="Calibri"/>
                          <a:cs typeface="Times New Roman"/>
                        </a:rPr>
                        <a:t>Supervisor</a:t>
                      </a:r>
                    </a:p>
                    <a:p>
                      <a:pPr marL="0" marR="0" algn="ctr">
                        <a:lnSpc>
                          <a:spcPct val="115000"/>
                        </a:lnSpc>
                        <a:spcBef>
                          <a:spcPts val="0"/>
                        </a:spcBef>
                        <a:spcAft>
                          <a:spcPts val="0"/>
                        </a:spcAft>
                      </a:pPr>
                      <a:r>
                        <a:rPr lang="en-US" sz="1800" dirty="0">
                          <a:latin typeface="Calibri"/>
                          <a:ea typeface="Calibri"/>
                          <a:cs typeface="Times New Roman"/>
                        </a:rPr>
                        <a:t>Peer Observer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i="1" dirty="0">
                          <a:latin typeface="Calibri"/>
                          <a:ea typeface="Calibri"/>
                          <a:cs typeface="Times New Roman"/>
                        </a:rPr>
                        <a:t>Observation Window</a:t>
                      </a:r>
                      <a:r>
                        <a:rPr lang="en-US" sz="1800" dirty="0">
                          <a:latin typeface="Calibri"/>
                          <a:ea typeface="Calibri"/>
                          <a:cs typeface="Times New Roman"/>
                        </a:rPr>
                        <a:t> - December 1</a:t>
                      </a:r>
                      <a:r>
                        <a:rPr lang="en-US" sz="1800" baseline="30000" dirty="0">
                          <a:latin typeface="Calibri"/>
                          <a:ea typeface="Calibri"/>
                          <a:cs typeface="Times New Roman"/>
                        </a:rPr>
                        <a:t>st</a:t>
                      </a:r>
                      <a:r>
                        <a:rPr lang="en-US" sz="1800" dirty="0">
                          <a:latin typeface="Calibri"/>
                          <a:ea typeface="Calibri"/>
                          <a:cs typeface="Times New Roman"/>
                        </a:rPr>
                        <a:t> – February 14</a:t>
                      </a:r>
                      <a:r>
                        <a:rPr lang="en-US" sz="1800" baseline="30000" dirty="0">
                          <a:latin typeface="Calibri"/>
                          <a:ea typeface="Calibri"/>
                          <a:cs typeface="Times New Roman"/>
                        </a:rPr>
                        <a:t>th</a:t>
                      </a:r>
                      <a:endParaRPr lang="en-U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6682">
                <a:tc>
                  <a:txBody>
                    <a:bodyPr/>
                    <a:lstStyle/>
                    <a:p>
                      <a:pPr marL="0" marR="0" algn="ctr">
                        <a:lnSpc>
                          <a:spcPct val="115000"/>
                        </a:lnSpc>
                        <a:spcBef>
                          <a:spcPts val="0"/>
                        </a:spcBef>
                        <a:spcAft>
                          <a:spcPts val="0"/>
                        </a:spcAft>
                      </a:pPr>
                      <a:r>
                        <a:rPr lang="en-US" sz="1800" dirty="0">
                          <a:latin typeface="Calibri"/>
                          <a:ea typeface="Calibri"/>
                          <a:cs typeface="Times New Roman"/>
                        </a:rPr>
                        <a:t>Every Year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Calibri"/>
                          <a:ea typeface="Calibri"/>
                          <a:cs typeface="Times New Roman"/>
                        </a:rPr>
                        <a:t>Full Observation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Calibri"/>
                          <a:ea typeface="Calibri"/>
                          <a:cs typeface="Times New Roman"/>
                        </a:rPr>
                        <a:t>Supervisor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i="1" dirty="0">
                          <a:latin typeface="Calibri"/>
                          <a:ea typeface="Calibri"/>
                          <a:cs typeface="Times New Roman"/>
                        </a:rPr>
                        <a:t>Observation Window</a:t>
                      </a:r>
                      <a:r>
                        <a:rPr lang="en-US" sz="1800" dirty="0">
                          <a:latin typeface="Calibri"/>
                          <a:ea typeface="Calibri"/>
                          <a:cs typeface="Times New Roman"/>
                        </a:rPr>
                        <a:t> - December 1</a:t>
                      </a:r>
                      <a:r>
                        <a:rPr lang="en-US" sz="1800" baseline="30000" dirty="0">
                          <a:latin typeface="Calibri"/>
                          <a:ea typeface="Calibri"/>
                          <a:cs typeface="Times New Roman"/>
                        </a:rPr>
                        <a:t>st</a:t>
                      </a:r>
                      <a:r>
                        <a:rPr lang="en-US" sz="1800" dirty="0">
                          <a:latin typeface="Calibri"/>
                          <a:ea typeface="Calibri"/>
                          <a:cs typeface="Times New Roman"/>
                        </a:rPr>
                        <a:t> – April 15</a:t>
                      </a:r>
                      <a:r>
                        <a:rPr lang="en-US" sz="1800" baseline="30000" dirty="0">
                          <a:latin typeface="Calibri"/>
                          <a:ea typeface="Calibri"/>
                          <a:cs typeface="Times New Roman"/>
                        </a:rPr>
                        <a:t>th</a:t>
                      </a:r>
                      <a:endParaRPr lang="en-US" sz="1800" dirty="0">
                        <a:latin typeface="Calibri"/>
                        <a:ea typeface="Calibri"/>
                        <a:cs typeface="Times New Roman"/>
                      </a:endParaRPr>
                    </a:p>
                    <a:p>
                      <a:pPr marL="0" marR="0" algn="ctr">
                        <a:lnSpc>
                          <a:spcPct val="115000"/>
                        </a:lnSpc>
                        <a:spcBef>
                          <a:spcPts val="0"/>
                        </a:spcBef>
                        <a:spcAft>
                          <a:spcPts val="0"/>
                        </a:spcAft>
                      </a:pPr>
                      <a:r>
                        <a:rPr lang="en-US" sz="1800" dirty="0">
                          <a:latin typeface="Calibri"/>
                          <a:ea typeface="Calibri"/>
                          <a:cs typeface="Times New Roman"/>
                        </a:rPr>
                        <a:t>(no less than 15 school days after peer observation)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2"/>
          <p:cNvSpPr/>
          <p:nvPr/>
        </p:nvSpPr>
        <p:spPr>
          <a:xfrm>
            <a:off x="304800" y="554950"/>
            <a:ext cx="11399520" cy="1477328"/>
          </a:xfrm>
          <a:prstGeom prst="rect">
            <a:avLst/>
          </a:prstGeom>
        </p:spPr>
        <p:txBody>
          <a:bodyPr wrap="square">
            <a:spAutoFit/>
          </a:bodyPr>
          <a:lstStyle/>
          <a:p>
            <a:pPr lvl="0" eaLnBrk="0" fontAlgn="base" hangingPunct="0">
              <a:spcBef>
                <a:spcPct val="0"/>
              </a:spcBef>
              <a:spcAft>
                <a:spcPct val="0"/>
              </a:spcAft>
            </a:pPr>
            <a:r>
              <a:rPr lang="en-US" sz="2400" b="1" i="1" dirty="0" smtClean="0">
                <a:latin typeface="Calibri" pitchFamily="34" charset="0"/>
                <a:ea typeface="Calibri" pitchFamily="34" charset="0"/>
                <a:cs typeface="Times New Roman" pitchFamily="18" charset="0"/>
              </a:rPr>
              <a:t>For those teachers or other professionals on a limited (non-tenured) contract or those teachers whose most recent  overall performance rating places them on a one year PGP and evaluation cycle, the cycle is a one (1) year cycle, consisting of at least the following:</a:t>
            </a:r>
            <a:endParaRPr lang="en-US" sz="2400" dirty="0" smtClean="0">
              <a:latin typeface="Arial" pitchFamily="34" charset="0"/>
              <a:cs typeface="Arial" pitchFamily="34" charset="0"/>
            </a:endParaRPr>
          </a:p>
          <a:p>
            <a:pPr lvl="0" eaLnBrk="0" fontAlgn="base" hangingPunct="0">
              <a:spcBef>
                <a:spcPct val="0"/>
              </a:spcBef>
              <a:spcAft>
                <a:spcPct val="0"/>
              </a:spcAft>
            </a:pPr>
            <a:r>
              <a:rPr lang="en-US" b="1" dirty="0" smtClean="0">
                <a:latin typeface="Calibri" pitchFamily="34" charset="0"/>
                <a:ea typeface="Calibri" pitchFamily="34" charset="0"/>
                <a:cs typeface="Times New Roman" pitchFamily="18" charset="0"/>
              </a:rPr>
              <a:t>CHART 1.1 Non-Tenured Teachers (or Tenured Teachers or Other Professionals on One Year PGP and Summative Cycle)</a:t>
            </a:r>
            <a:endParaRPr lang="en-US" dirty="0" smtClean="0">
              <a:latin typeface="Arial" pitchFamily="34" charset="0"/>
              <a:cs typeface="Arial" pitchFamily="34" charset="0"/>
            </a:endParaRPr>
          </a:p>
        </p:txBody>
      </p:sp>
      <p:sp>
        <p:nvSpPr>
          <p:cNvPr id="4" name="Rectangle 3"/>
          <p:cNvSpPr/>
          <p:nvPr/>
        </p:nvSpPr>
        <p:spPr>
          <a:xfrm>
            <a:off x="6835021" y="2682002"/>
            <a:ext cx="287258" cy="246221"/>
          </a:xfrm>
          <a:prstGeom prst="rect">
            <a:avLst/>
          </a:prstGeom>
        </p:spPr>
        <p:txBody>
          <a:bodyPr wrap="none">
            <a:spAutoFit/>
          </a:bodyPr>
          <a:lstStyle/>
          <a:p>
            <a:r>
              <a:rPr lang="en-US" sz="1000" dirty="0" err="1" smtClean="0">
                <a:solidFill>
                  <a:srgbClr val="595959"/>
                </a:solidFill>
                <a:latin typeface="Calibri"/>
                <a:ea typeface="Calibri"/>
                <a:cs typeface="Times New Roman"/>
              </a:rPr>
              <a:t>rv</a:t>
            </a:r>
            <a:endParaRPr lang="en-US" dirty="0"/>
          </a:p>
        </p:txBody>
      </p:sp>
      <p:sp>
        <p:nvSpPr>
          <p:cNvPr id="5" name="Rectangle 2"/>
          <p:cNvSpPr>
            <a:spLocks noChangeArrowheads="1"/>
          </p:cNvSpPr>
          <p:nvPr/>
        </p:nvSpPr>
        <p:spPr bwMode="auto">
          <a:xfrm>
            <a:off x="502920" y="6189274"/>
            <a:ext cx="1132332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*Observations by evaluators must be documented on appropriate district-approved observation forms.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661159" y="1556174"/>
            <a:ext cx="7543801" cy="4023360"/>
          </a:xfrm>
          <a:prstGeom prst="rect">
            <a:avLst/>
          </a:prstGeom>
        </p:spPr>
        <p:txBody>
          <a:bodyPr/>
          <a:lstStyle/>
          <a:p>
            <a:pPr marL="274320" marR="0" lvl="0" indent="-228600" algn="l" defTabSz="914400" rtl="0" eaLnBrk="1" fontAlgn="auto" latinLnBrk="0" hangingPunct="1">
              <a:lnSpc>
                <a:spcPct val="90000"/>
              </a:lnSpc>
              <a:spcBef>
                <a:spcPts val="1800"/>
              </a:spcBef>
              <a:spcAft>
                <a:spcPts val="0"/>
              </a:spcAft>
              <a:buClrTx/>
              <a:buSzPct val="80000"/>
              <a:buFont typeface="Wingdings" panose="05000000000000000000" pitchFamily="2" charset="2"/>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28600" algn="l" defTabSz="914400" rtl="0" eaLnBrk="1" fontAlgn="auto" latinLnBrk="0" hangingPunct="1">
              <a:lnSpc>
                <a:spcPct val="90000"/>
              </a:lnSpc>
              <a:spcBef>
                <a:spcPts val="1800"/>
              </a:spcBef>
              <a:spcAft>
                <a:spcPts val="0"/>
              </a:spcAft>
              <a:buClrTx/>
              <a:buSzPct val="80000"/>
              <a:buFont typeface="Wingdings" panose="05000000000000000000" pitchFamily="2" charset="2"/>
              <a:buChar char="§"/>
              <a:tabLst/>
              <a:defRPr/>
            </a:pPr>
            <a:r>
              <a:rPr kumimoji="0" lang="en-US" sz="3300" b="0" i="0" u="none" strike="noStrike" kern="1200" cap="none" spc="0" normalizeH="0" baseline="0" noProof="0" dirty="0" smtClean="0">
                <a:ln>
                  <a:noFill/>
                </a:ln>
                <a:solidFill>
                  <a:schemeClr val="tx1"/>
                </a:solidFill>
                <a:effectLst/>
                <a:uLnTx/>
                <a:uFillTx/>
                <a:latin typeface="+mn-lt"/>
                <a:ea typeface="+mn-ea"/>
                <a:cs typeface="+mn-cs"/>
              </a:rPr>
              <a:t>For teachers to receive only </a:t>
            </a:r>
            <a:r>
              <a:rPr kumimoji="0" lang="en-US" sz="3300" b="0" i="1" u="none" strike="noStrike" kern="1200" cap="none" spc="0" normalizeH="0" baseline="0" noProof="0" dirty="0" smtClean="0">
                <a:ln>
                  <a:noFill/>
                </a:ln>
                <a:solidFill>
                  <a:schemeClr val="tx1"/>
                </a:solidFill>
                <a:effectLst/>
                <a:uLnTx/>
                <a:uFillTx/>
                <a:latin typeface="+mn-lt"/>
                <a:ea typeface="+mn-ea"/>
                <a:cs typeface="+mn-cs"/>
              </a:rPr>
              <a:t>formative,</a:t>
            </a:r>
            <a:r>
              <a:rPr kumimoji="0" lang="en-US" sz="3300" b="0" i="1" u="none" strike="noStrike" kern="1200" cap="none" spc="0" normalizeH="0" noProof="0" dirty="0" smtClean="0">
                <a:ln>
                  <a:noFill/>
                </a:ln>
                <a:solidFill>
                  <a:schemeClr val="tx1"/>
                </a:solidFill>
                <a:effectLst/>
                <a:uLnTx/>
                <a:uFillTx/>
                <a:latin typeface="+mn-lt"/>
                <a:ea typeface="+mn-ea"/>
                <a:cs typeface="+mn-cs"/>
              </a:rPr>
              <a:t> </a:t>
            </a:r>
            <a:r>
              <a:rPr lang="en-US" sz="3300" i="1" dirty="0" smtClean="0"/>
              <a:t>n</a:t>
            </a:r>
            <a:r>
              <a:rPr kumimoji="0" lang="en-US" sz="3300" b="0" i="1" u="none" strike="noStrike" kern="1200" cap="none" spc="0" normalizeH="0" noProof="0" dirty="0" smtClean="0">
                <a:ln>
                  <a:noFill/>
                </a:ln>
                <a:solidFill>
                  <a:schemeClr val="tx1"/>
                </a:solidFill>
                <a:effectLst/>
                <a:uLnTx/>
                <a:uFillTx/>
                <a:latin typeface="+mn-lt"/>
                <a:ea typeface="+mn-ea"/>
                <a:cs typeface="+mn-cs"/>
              </a:rPr>
              <a:t>on-evaluative  </a:t>
            </a:r>
            <a:r>
              <a:rPr kumimoji="0" lang="en-US" sz="3300" b="0" i="0" u="none" strike="noStrike" kern="1200" cap="none" spc="0" normalizeH="0" baseline="0" noProof="0" dirty="0" smtClean="0">
                <a:ln>
                  <a:noFill/>
                </a:ln>
                <a:solidFill>
                  <a:schemeClr val="tx1"/>
                </a:solidFill>
                <a:effectLst/>
                <a:uLnTx/>
                <a:uFillTx/>
                <a:latin typeface="+mn-lt"/>
                <a:ea typeface="+mn-ea"/>
                <a:cs typeface="+mn-cs"/>
              </a:rPr>
              <a:t>feedback from a peer to help improve their practice</a:t>
            </a:r>
            <a:endParaRPr kumimoji="0" lang="en-US" sz="33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extBox 2"/>
          <p:cNvSpPr txBox="1"/>
          <p:nvPr/>
        </p:nvSpPr>
        <p:spPr>
          <a:xfrm>
            <a:off x="1356360" y="594360"/>
            <a:ext cx="8869680" cy="707886"/>
          </a:xfrm>
          <a:prstGeom prst="rect">
            <a:avLst/>
          </a:prstGeom>
          <a:noFill/>
        </p:spPr>
        <p:txBody>
          <a:bodyPr wrap="square" rtlCol="0">
            <a:spAutoFit/>
          </a:bodyPr>
          <a:lstStyle/>
          <a:p>
            <a:r>
              <a:rPr lang="en-US" sz="4000" dirty="0" smtClean="0"/>
              <a:t>Peer Observation - Purpose</a:t>
            </a:r>
            <a:endParaRPr lang="en-US" sz="40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03120" y="2392680"/>
            <a:ext cx="7772400" cy="2554545"/>
          </a:xfrm>
          <a:prstGeom prst="rect">
            <a:avLst/>
          </a:prstGeom>
        </p:spPr>
        <p:txBody>
          <a:bodyPr wrap="square">
            <a:spAutoFit/>
          </a:bodyPr>
          <a:lstStyle/>
          <a:p>
            <a:r>
              <a:rPr lang="en-US" sz="3200" dirty="0" smtClean="0"/>
              <a:t>-After November in one’s summative evaluation year</a:t>
            </a:r>
          </a:p>
          <a:p>
            <a:endParaRPr lang="en-US" sz="3200" dirty="0" smtClean="0"/>
          </a:p>
          <a:p>
            <a:r>
              <a:rPr lang="en-US" sz="3200" dirty="0" smtClean="0"/>
              <a:t>-No less than 15 school days prior to one’s full observation by an evaluator</a:t>
            </a:r>
            <a:endParaRPr lang="en-US" sz="3200" dirty="0"/>
          </a:p>
        </p:txBody>
      </p:sp>
      <p:sp>
        <p:nvSpPr>
          <p:cNvPr id="3" name="TextBox 2"/>
          <p:cNvSpPr txBox="1"/>
          <p:nvPr/>
        </p:nvSpPr>
        <p:spPr>
          <a:xfrm>
            <a:off x="1859280" y="868680"/>
            <a:ext cx="6050280" cy="646331"/>
          </a:xfrm>
          <a:prstGeom prst="rect">
            <a:avLst/>
          </a:prstGeom>
          <a:noFill/>
        </p:spPr>
        <p:txBody>
          <a:bodyPr wrap="square" rtlCol="0">
            <a:spAutoFit/>
          </a:bodyPr>
          <a:lstStyle/>
          <a:p>
            <a:r>
              <a:rPr lang="en-US" sz="3600" dirty="0" smtClean="0"/>
              <a:t>Peer Observation - Timing</a:t>
            </a:r>
            <a:endParaRPr lang="en-US" sz="36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822959" y="1845734"/>
            <a:ext cx="7543801" cy="4023360"/>
          </a:xfrm>
          <a:prstGeom prst="rect">
            <a:avLst/>
          </a:prstGeom>
        </p:spPr>
        <p:txBody>
          <a:bodyPr/>
          <a:lstStyle/>
          <a:p>
            <a:pPr marL="274320" marR="0" lvl="0" indent="-228600" algn="l" defTabSz="914400" rtl="0" eaLnBrk="1" fontAlgn="auto" latinLnBrk="0" hangingPunct="1">
              <a:lnSpc>
                <a:spcPct val="90000"/>
              </a:lnSpc>
              <a:spcBef>
                <a:spcPts val="1800"/>
              </a:spcBef>
              <a:spcAft>
                <a:spcPts val="0"/>
              </a:spcAft>
              <a:buClrTx/>
              <a:buSzPct val="80000"/>
              <a:buFont typeface="Arial" panose="020B0604020202020204" pitchFamily="34" charset="0"/>
              <a:buChar char="•"/>
              <a:tabLst/>
              <a:defRPr/>
            </a:pPr>
            <a:r>
              <a:rPr kumimoji="0" lang="en-US" sz="2100" b="0" i="0" u="none" strike="noStrike" kern="1200" cap="none" spc="0" normalizeH="0" baseline="0" noProof="0" dirty="0" smtClean="0">
                <a:ln>
                  <a:noFill/>
                </a:ln>
                <a:solidFill>
                  <a:schemeClr val="tx1"/>
                </a:solidFill>
                <a:effectLst/>
                <a:uLnTx/>
                <a:uFillTx/>
                <a:latin typeface="+mn-lt"/>
                <a:ea typeface="+mn-ea"/>
                <a:cs typeface="+mn-cs"/>
              </a:rPr>
              <a:t>Must have a minimum of three years of teaching or other professional experience</a:t>
            </a:r>
          </a:p>
          <a:p>
            <a:pPr marL="274320" marR="0" lvl="0" indent="-228600" algn="l" defTabSz="914400" rtl="0" eaLnBrk="1" fontAlgn="auto" latinLnBrk="0" hangingPunct="1">
              <a:lnSpc>
                <a:spcPct val="90000"/>
              </a:lnSpc>
              <a:spcBef>
                <a:spcPts val="1800"/>
              </a:spcBef>
              <a:spcAft>
                <a:spcPts val="0"/>
              </a:spcAft>
              <a:buClrTx/>
              <a:buSzPct val="80000"/>
              <a:buFont typeface="Arial" panose="020B0604020202020204" pitchFamily="34" charset="0"/>
              <a:buChar char="•"/>
              <a:tabLst/>
              <a:defRPr/>
            </a:pPr>
            <a:r>
              <a:rPr kumimoji="0" lang="en-US" sz="2100" b="0" i="0" u="none" strike="noStrike" kern="1200" cap="none" spc="0" normalizeH="0" baseline="0" noProof="0" dirty="0" smtClean="0">
                <a:ln>
                  <a:noFill/>
                </a:ln>
                <a:solidFill>
                  <a:schemeClr val="tx1"/>
                </a:solidFill>
                <a:effectLst/>
                <a:uLnTx/>
                <a:uFillTx/>
                <a:latin typeface="+mn-lt"/>
                <a:ea typeface="+mn-ea"/>
                <a:cs typeface="+mn-cs"/>
              </a:rPr>
              <a:t>Must complete the state-approved, peer observation training</a:t>
            </a:r>
          </a:p>
          <a:p>
            <a:pPr marL="274320" marR="0" lvl="0" indent="-228600" algn="l" defTabSz="914400" rtl="0" eaLnBrk="1" fontAlgn="auto" latinLnBrk="0" hangingPunct="1">
              <a:lnSpc>
                <a:spcPct val="90000"/>
              </a:lnSpc>
              <a:spcBef>
                <a:spcPts val="1800"/>
              </a:spcBef>
              <a:spcAft>
                <a:spcPts val="0"/>
              </a:spcAft>
              <a:buClrTx/>
              <a:buSzPct val="80000"/>
              <a:buFont typeface="Arial" panose="020B0604020202020204" pitchFamily="34" charset="0"/>
              <a:buChar char="•"/>
              <a:tabLst/>
              <a:defRPr/>
            </a:pPr>
            <a:r>
              <a:rPr kumimoji="0" lang="en-US" sz="2100" b="0" i="0" u="none" strike="noStrike" kern="1200" cap="none" spc="0" normalizeH="0" baseline="0" noProof="0" dirty="0" smtClean="0">
                <a:ln>
                  <a:noFill/>
                </a:ln>
                <a:solidFill>
                  <a:schemeClr val="tx1"/>
                </a:solidFill>
                <a:effectLst/>
                <a:uLnTx/>
                <a:uFillTx/>
                <a:latin typeface="+mn-lt"/>
                <a:ea typeface="+mn-ea"/>
                <a:cs typeface="+mn-cs"/>
              </a:rPr>
              <a:t>Will have no more than 5 teachers to observe (recommendation is 3 or fewer, if possible)</a:t>
            </a:r>
          </a:p>
          <a:p>
            <a:pPr marL="274320" marR="0" lvl="0" indent="-228600" algn="l" defTabSz="914400" rtl="0" eaLnBrk="1" fontAlgn="auto" latinLnBrk="0" hangingPunct="1">
              <a:lnSpc>
                <a:spcPct val="90000"/>
              </a:lnSpc>
              <a:spcBef>
                <a:spcPts val="1800"/>
              </a:spcBef>
              <a:spcAft>
                <a:spcPts val="0"/>
              </a:spcAft>
              <a:buClrTx/>
              <a:buSzPct val="80000"/>
              <a:buFont typeface="Arial" panose="020B0604020202020204" pitchFamily="34" charset="0"/>
              <a:buChar char="•"/>
              <a:tabLst/>
              <a:defRPr/>
            </a:pPr>
            <a:r>
              <a:rPr kumimoji="0" lang="en-US" sz="2100" b="0" i="1" u="none" strike="noStrike" kern="1200" cap="none" spc="0" normalizeH="0" baseline="0" noProof="0" dirty="0" smtClean="0">
                <a:ln>
                  <a:noFill/>
                </a:ln>
                <a:solidFill>
                  <a:schemeClr val="tx1"/>
                </a:solidFill>
                <a:effectLst/>
                <a:uLnTx/>
                <a:uFillTx/>
                <a:latin typeface="+mn-lt"/>
                <a:ea typeface="+mn-ea"/>
                <a:cs typeface="+mn-cs"/>
              </a:rPr>
              <a:t>Will be in the same PGES framework as the person to receive the peer observation</a:t>
            </a:r>
          </a:p>
          <a:p>
            <a:pPr marL="0" marR="0" lvl="0" indent="0" algn="ctr" defTabSz="914400" rtl="0" eaLnBrk="1" fontAlgn="auto" latinLnBrk="0" hangingPunct="1">
              <a:lnSpc>
                <a:spcPct val="90000"/>
              </a:lnSpc>
              <a:spcBef>
                <a:spcPts val="1800"/>
              </a:spcBef>
              <a:spcAft>
                <a:spcPts val="0"/>
              </a:spcAft>
              <a:buClrTx/>
              <a:buSzPct val="80000"/>
              <a:buFont typeface="Wingdings" panose="05000000000000000000" pitchFamily="2" charset="2"/>
              <a:buNone/>
              <a:tabLst/>
              <a:defRPr/>
            </a:pPr>
            <a:r>
              <a:rPr kumimoji="0" lang="en-US" sz="2100" b="1" i="1" u="none" strike="noStrike" kern="1200" cap="none" spc="0" normalizeH="0" baseline="0" noProof="0" dirty="0" smtClean="0">
                <a:ln>
                  <a:noFill/>
                </a:ln>
                <a:solidFill>
                  <a:schemeClr val="tx1"/>
                </a:solidFill>
                <a:effectLst/>
                <a:uLnTx/>
                <a:uFillTx/>
                <a:latin typeface="+mn-lt"/>
                <a:ea typeface="+mn-ea"/>
                <a:cs typeface="+mn-cs"/>
              </a:rPr>
              <a:t>Peer observation must occur in the summative cycle.</a:t>
            </a:r>
          </a:p>
          <a:p>
            <a:pPr marL="274320" marR="0" lvl="0" indent="-228600" algn="l" defTabSz="914400" rtl="0" eaLnBrk="1" fontAlgn="auto" latinLnBrk="0" hangingPunct="1">
              <a:lnSpc>
                <a:spcPct val="90000"/>
              </a:lnSpc>
              <a:spcBef>
                <a:spcPts val="1800"/>
              </a:spcBef>
              <a:spcAft>
                <a:spcPts val="0"/>
              </a:spcAft>
              <a:buClrTx/>
              <a:buSzPct val="80000"/>
              <a:buFont typeface="Wingdings" panose="05000000000000000000" pitchFamily="2" charset="2"/>
              <a:buChar char="§"/>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extBox 2"/>
          <p:cNvSpPr txBox="1"/>
          <p:nvPr/>
        </p:nvSpPr>
        <p:spPr>
          <a:xfrm>
            <a:off x="777240" y="685800"/>
            <a:ext cx="7818120" cy="707886"/>
          </a:xfrm>
          <a:prstGeom prst="rect">
            <a:avLst/>
          </a:prstGeom>
          <a:noFill/>
        </p:spPr>
        <p:txBody>
          <a:bodyPr wrap="square" rtlCol="0">
            <a:spAutoFit/>
          </a:bodyPr>
          <a:lstStyle/>
          <a:p>
            <a:r>
              <a:rPr lang="en-US" sz="4000" dirty="0" smtClean="0"/>
              <a:t>Peer Observers</a:t>
            </a:r>
            <a:endParaRPr lang="en-US" sz="40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5440" y="640080"/>
            <a:ext cx="7604760" cy="769441"/>
          </a:xfrm>
          <a:prstGeom prst="rect">
            <a:avLst/>
          </a:prstGeom>
          <a:noFill/>
        </p:spPr>
        <p:txBody>
          <a:bodyPr wrap="square" rtlCol="0">
            <a:spAutoFit/>
          </a:bodyPr>
          <a:lstStyle/>
          <a:p>
            <a:r>
              <a:rPr lang="en-US" sz="4400" dirty="0" smtClean="0"/>
              <a:t>Observation Conferencing</a:t>
            </a:r>
            <a:endParaRPr lang="en-US" sz="4400" dirty="0"/>
          </a:p>
        </p:txBody>
      </p:sp>
      <p:sp>
        <p:nvSpPr>
          <p:cNvPr id="4" name="Rectangle 3"/>
          <p:cNvSpPr/>
          <p:nvPr/>
        </p:nvSpPr>
        <p:spPr>
          <a:xfrm>
            <a:off x="1950720" y="1474320"/>
            <a:ext cx="9814560" cy="4493538"/>
          </a:xfrm>
          <a:prstGeom prst="rect">
            <a:avLst/>
          </a:prstGeom>
        </p:spPr>
        <p:txBody>
          <a:bodyPr wrap="square">
            <a:spAutoFit/>
          </a:bodyPr>
          <a:lstStyle/>
          <a:p>
            <a:r>
              <a:rPr lang="en-US" sz="2600" u="sng" dirty="0" smtClean="0"/>
              <a:t>Pre-observation Conferences </a:t>
            </a:r>
            <a:r>
              <a:rPr lang="en-US" sz="2600" dirty="0" smtClean="0"/>
              <a:t>– Held 1 – 3 days prior to observation</a:t>
            </a:r>
          </a:p>
          <a:p>
            <a:pPr lvl="1">
              <a:buClrTx/>
              <a:buFont typeface="Arial" panose="020B0604020202020204" pitchFamily="34" charset="0"/>
              <a:buChar char="•"/>
            </a:pPr>
            <a:r>
              <a:rPr lang="en-US" sz="2600" dirty="0" smtClean="0"/>
              <a:t>Is not required for supervisor observations, but may occur upon request from either the evaluator or teacher/other professional</a:t>
            </a:r>
          </a:p>
          <a:p>
            <a:pPr lvl="1">
              <a:buClrTx/>
              <a:buFont typeface="Arial" panose="020B0604020202020204" pitchFamily="34" charset="0"/>
              <a:buChar char="•"/>
            </a:pPr>
            <a:r>
              <a:rPr lang="en-US" sz="2600" dirty="0" smtClean="0"/>
              <a:t>Pre-Observation conference </a:t>
            </a:r>
            <a:r>
              <a:rPr lang="en-US" sz="2600" i="1" dirty="0" smtClean="0"/>
              <a:t>required</a:t>
            </a:r>
            <a:r>
              <a:rPr lang="en-US" sz="2600" dirty="0" smtClean="0"/>
              <a:t> for peer observation</a:t>
            </a:r>
          </a:p>
          <a:p>
            <a:r>
              <a:rPr lang="en-US" sz="2600" u="sng" dirty="0" smtClean="0"/>
              <a:t>Post-Observation Conferences</a:t>
            </a:r>
            <a:r>
              <a:rPr lang="en-US" sz="2600" dirty="0" smtClean="0"/>
              <a:t> – Supervisor and Peer Observation</a:t>
            </a:r>
          </a:p>
          <a:p>
            <a:pPr lvl="1">
              <a:buClrTx/>
              <a:buFont typeface="Arial" panose="020B0604020202020204" pitchFamily="34" charset="0"/>
              <a:buChar char="•"/>
            </a:pPr>
            <a:r>
              <a:rPr lang="en-US" sz="2600" dirty="0" smtClean="0"/>
              <a:t>In person within five working days after the observation</a:t>
            </a:r>
          </a:p>
          <a:p>
            <a:r>
              <a:rPr lang="en-US" sz="2600" u="sng" dirty="0" smtClean="0"/>
              <a:t>Summative Evaluation Conferences </a:t>
            </a:r>
            <a:r>
              <a:rPr lang="en-US" sz="2600" dirty="0" smtClean="0"/>
              <a:t> - held at the end of the summative cycle prior to May 1</a:t>
            </a:r>
            <a:r>
              <a:rPr lang="en-US" sz="2600" baseline="30000" dirty="0" smtClean="0"/>
              <a:t>st</a:t>
            </a:r>
            <a:r>
              <a:rPr lang="en-US" sz="2600" dirty="0" smtClean="0"/>
              <a:t>.</a:t>
            </a:r>
            <a:endParaRPr lang="en-US" sz="26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22960" y="758952"/>
            <a:ext cx="8641080" cy="3566160"/>
          </a:xfrm>
          <a:prstGeom prst="rect">
            <a:avLst/>
          </a:prstGeom>
        </p:spPr>
        <p:txBody>
          <a:bodyP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smtClean="0">
                <a:ln>
                  <a:noFill/>
                </a:ln>
                <a:solidFill>
                  <a:schemeClr val="tx1"/>
                </a:solidFill>
                <a:effectLst/>
                <a:uLnTx/>
                <a:uFillTx/>
                <a:latin typeface="+mj-lt"/>
                <a:ea typeface="+mj-ea"/>
                <a:cs typeface="+mj-cs"/>
              </a:rPr>
              <a:t>Framework for Teaching - Domains 2 &amp; 3 </a:t>
            </a:r>
            <a:endParaRPr kumimoji="0" lang="en-US" sz="5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Subtitle 2"/>
          <p:cNvSpPr txBox="1">
            <a:spLocks/>
          </p:cNvSpPr>
          <p:nvPr/>
        </p:nvSpPr>
        <p:spPr>
          <a:xfrm>
            <a:off x="1143001" y="3558778"/>
            <a:ext cx="8154201" cy="2559844"/>
          </a:xfrm>
          <a:prstGeom prst="rect">
            <a:avLst/>
          </a:prstGeom>
        </p:spPr>
        <p:txBody>
          <a:bodyPr>
            <a:normAutofit/>
          </a:bodyPr>
          <a:lstStyle/>
          <a:p>
            <a:pPr marL="274320" marR="0" lvl="0" indent="-228600" algn="l" defTabSz="914400" rtl="0" eaLnBrk="1" fontAlgn="auto" latinLnBrk="0" hangingPunct="1">
              <a:lnSpc>
                <a:spcPct val="90000"/>
              </a:lnSpc>
              <a:spcBef>
                <a:spcPts val="1800"/>
              </a:spcBef>
              <a:spcAft>
                <a:spcPts val="0"/>
              </a:spcAft>
              <a:buClrTx/>
              <a:buSzPct val="80000"/>
              <a:buFont typeface="Wingdings" panose="05000000000000000000" pitchFamily="2" charset="2"/>
              <a:buChar char="§"/>
              <a:tabLst/>
              <a:defRPr/>
            </a:pPr>
            <a:endParaRPr kumimoji="0" lang="en-US" sz="4050" b="0" i="0" u="none" strike="noStrike" kern="1200" cap="none" spc="0" normalizeH="0" baseline="0" noProof="0" smtClean="0">
              <a:ln>
                <a:noFill/>
              </a:ln>
              <a:solidFill>
                <a:schemeClr val="tx1"/>
              </a:solidFill>
              <a:effectLst/>
              <a:uLnTx/>
              <a:uFillTx/>
              <a:latin typeface="+mn-lt"/>
              <a:ea typeface="+mn-ea"/>
              <a:cs typeface="+mn-cs"/>
            </a:endParaRPr>
          </a:p>
          <a:p>
            <a:pPr marL="274320" marR="0" lvl="0" indent="-228600" algn="l" defTabSz="914400" rtl="0" eaLnBrk="1" fontAlgn="auto" latinLnBrk="0" hangingPunct="1">
              <a:lnSpc>
                <a:spcPct val="90000"/>
              </a:lnSpc>
              <a:spcBef>
                <a:spcPts val="1800"/>
              </a:spcBef>
              <a:spcAft>
                <a:spcPts val="0"/>
              </a:spcAft>
              <a:buClrTx/>
              <a:buSzPct val="80000"/>
              <a:buFont typeface="Wingdings" panose="05000000000000000000" pitchFamily="2" charset="2"/>
              <a:buChar char="§"/>
              <a:tabLst/>
              <a:defRPr/>
            </a:pPr>
            <a:endParaRPr kumimoji="0" lang="en-US" sz="1050" b="0" i="0" u="none" strike="noStrike" kern="1200" cap="none" spc="0" normalizeH="0" baseline="0" noProof="0" smtClean="0">
              <a:ln>
                <a:noFill/>
              </a:ln>
              <a:solidFill>
                <a:schemeClr val="tx1"/>
              </a:solidFill>
              <a:effectLst/>
              <a:uLnTx/>
              <a:uFillTx/>
              <a:latin typeface="+mn-lt"/>
              <a:ea typeface="+mn-ea"/>
              <a:cs typeface="+mn-cs"/>
            </a:endParaRPr>
          </a:p>
          <a:p>
            <a:pPr marL="274320" marR="0" lvl="0" indent="-228600" algn="l" defTabSz="914400" rtl="0" eaLnBrk="1" fontAlgn="auto" latinLnBrk="0" hangingPunct="1">
              <a:lnSpc>
                <a:spcPct val="90000"/>
              </a:lnSpc>
              <a:spcBef>
                <a:spcPts val="1800"/>
              </a:spcBef>
              <a:spcAft>
                <a:spcPts val="0"/>
              </a:spcAft>
              <a:buClrTx/>
              <a:buSzPct val="80000"/>
              <a:buFont typeface="Wingdings" panose="05000000000000000000" pitchFamily="2" charset="2"/>
              <a:buChar char="§"/>
              <a:tabLst/>
              <a:defRPr/>
            </a:pPr>
            <a:r>
              <a:rPr kumimoji="0" lang="en-US" sz="4950" b="0" i="0" u="none" strike="noStrike" kern="1200" cap="none" spc="0" normalizeH="0" baseline="0" noProof="0" smtClean="0">
                <a:ln>
                  <a:noFill/>
                </a:ln>
                <a:solidFill>
                  <a:schemeClr val="tx1"/>
                </a:solidFill>
                <a:effectLst/>
                <a:uLnTx/>
                <a:uFillTx/>
                <a:latin typeface="+mn-lt"/>
                <a:ea typeface="+mn-ea"/>
                <a:cs typeface="+mn-cs"/>
              </a:rPr>
              <a:t>Overview and</a:t>
            </a:r>
            <a:endParaRPr kumimoji="0" lang="en-US" sz="495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4" descr="http://www.aircrap.org/wp-content/uploads/2015/04/19411833-EVIDENCE-Rubber-Stamp-over-a-white-background-Stock-Photo-evidence.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04791" y="4146244"/>
            <a:ext cx="3295470" cy="18288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30681" y="350520"/>
            <a:ext cx="8519160" cy="1553490"/>
          </a:xfrm>
          <a:prstGeom prst="rect">
            <a:avLst/>
          </a:prstGeom>
        </p:spPr>
        <p:txBody>
          <a:bodyP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400" b="0" i="0" u="none" strike="noStrike" kern="1200" cap="none" spc="0" normalizeH="0" baseline="0" noProof="0" smtClean="0">
                <a:ln>
                  <a:noFill/>
                </a:ln>
                <a:solidFill>
                  <a:schemeClr val="tx1"/>
                </a:solidFill>
                <a:effectLst/>
                <a:uLnTx/>
                <a:uFillTx/>
                <a:latin typeface="+mj-lt"/>
                <a:ea typeface="+mj-ea"/>
                <a:cs typeface="+mj-cs"/>
              </a:rPr>
              <a:t>Domain 2:   The Classroom Environment</a:t>
            </a:r>
            <a:endParaRPr kumimoji="0" lang="en-US" sz="3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Subtitle 2"/>
          <p:cNvSpPr txBox="1">
            <a:spLocks/>
          </p:cNvSpPr>
          <p:nvPr/>
        </p:nvSpPr>
        <p:spPr>
          <a:xfrm>
            <a:off x="1661160" y="1330530"/>
            <a:ext cx="8519161" cy="4308270"/>
          </a:xfrm>
          <a:prstGeom prst="rect">
            <a:avLst/>
          </a:prstGeom>
        </p:spPr>
        <p:txBody>
          <a:bodyPr>
            <a:normAutofit fontScale="85000" lnSpcReduction="20000"/>
          </a:bodyPr>
          <a:lstStyle/>
          <a:p>
            <a:pPr marL="0" marR="0" lvl="0" indent="0" algn="l" defTabSz="914400" rtl="0" eaLnBrk="1" fontAlgn="auto" latinLnBrk="0" hangingPunct="1">
              <a:lnSpc>
                <a:spcPct val="90000"/>
              </a:lnSpc>
              <a:spcBef>
                <a:spcPts val="1800"/>
              </a:spcBef>
              <a:spcAft>
                <a:spcPts val="0"/>
              </a:spcAft>
              <a:buClrTx/>
              <a:buSzPct val="80000"/>
              <a:buFont typeface="Wingdings" panose="05000000000000000000" pitchFamily="2" charset="2"/>
              <a:buNone/>
              <a:tabLst/>
              <a:defRPr/>
            </a:pPr>
            <a:endParaRPr kumimoji="0" lang="en-US" sz="75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28600" algn="l" defTabSz="914400" rtl="0" eaLnBrk="1" fontAlgn="auto" latinLnBrk="0" hangingPunct="1">
              <a:lnSpc>
                <a:spcPct val="90000"/>
              </a:lnSpc>
              <a:spcBef>
                <a:spcPts val="1800"/>
              </a:spcBef>
              <a:spcAft>
                <a:spcPts val="0"/>
              </a:spcAft>
              <a:buClrTx/>
              <a:buSzPct val="80000"/>
              <a:buFont typeface="Wingdings" panose="05000000000000000000" pitchFamily="2"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2A  Creating an Environment of Respect and Rapport</a:t>
            </a:r>
          </a:p>
          <a:p>
            <a:pPr marL="0" marR="0" lvl="0" indent="0" algn="l" defTabSz="914400" rtl="0" eaLnBrk="1" fontAlgn="auto" latinLnBrk="0" hangingPunct="1">
              <a:lnSpc>
                <a:spcPct val="90000"/>
              </a:lnSpc>
              <a:spcBef>
                <a:spcPts val="1800"/>
              </a:spcBef>
              <a:spcAft>
                <a:spcPts val="0"/>
              </a:spcAft>
              <a:buClrTx/>
              <a:buSzPct val="80000"/>
              <a:buFont typeface="Wingdings" panose="05000000000000000000" pitchFamily="2" charset="2"/>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28600" algn="l" defTabSz="914400" rtl="0" eaLnBrk="1" fontAlgn="auto" latinLnBrk="0" hangingPunct="1">
              <a:lnSpc>
                <a:spcPct val="90000"/>
              </a:lnSpc>
              <a:spcBef>
                <a:spcPts val="1800"/>
              </a:spcBef>
              <a:spcAft>
                <a:spcPts val="0"/>
              </a:spcAft>
              <a:buClrTx/>
              <a:buSzPct val="80000"/>
              <a:buFont typeface="Wingdings" panose="05000000000000000000" pitchFamily="2"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2B  Establishing a Culture For Learning</a:t>
            </a:r>
          </a:p>
          <a:p>
            <a:pPr marL="0" marR="0" lvl="0" indent="0" algn="l" defTabSz="914400" rtl="0" eaLnBrk="1" fontAlgn="auto" latinLnBrk="0" hangingPunct="1">
              <a:lnSpc>
                <a:spcPct val="90000"/>
              </a:lnSpc>
              <a:spcBef>
                <a:spcPts val="1800"/>
              </a:spcBef>
              <a:spcAft>
                <a:spcPts val="0"/>
              </a:spcAft>
              <a:buClrTx/>
              <a:buSzPct val="80000"/>
              <a:buFont typeface="Wingdings" panose="05000000000000000000" pitchFamily="2" charset="2"/>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28600" algn="l" defTabSz="914400" rtl="0" eaLnBrk="1" fontAlgn="auto" latinLnBrk="0" hangingPunct="1">
              <a:lnSpc>
                <a:spcPct val="90000"/>
              </a:lnSpc>
              <a:spcBef>
                <a:spcPts val="1800"/>
              </a:spcBef>
              <a:spcAft>
                <a:spcPts val="0"/>
              </a:spcAft>
              <a:buClrTx/>
              <a:buSzPct val="80000"/>
              <a:buFont typeface="Wingdings" panose="05000000000000000000" pitchFamily="2"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2C  Managing Classroom Procedures</a:t>
            </a:r>
          </a:p>
          <a:p>
            <a:pPr marL="0" marR="0" lvl="0" indent="0" algn="l" defTabSz="914400" rtl="0" eaLnBrk="1" fontAlgn="auto" latinLnBrk="0" hangingPunct="1">
              <a:lnSpc>
                <a:spcPct val="90000"/>
              </a:lnSpc>
              <a:spcBef>
                <a:spcPts val="1800"/>
              </a:spcBef>
              <a:spcAft>
                <a:spcPts val="0"/>
              </a:spcAft>
              <a:buClrTx/>
              <a:buSzPct val="80000"/>
              <a:buFont typeface="Wingdings" panose="05000000000000000000" pitchFamily="2" charset="2"/>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28600" algn="l" defTabSz="914400" rtl="0" eaLnBrk="1" fontAlgn="auto" latinLnBrk="0" hangingPunct="1">
              <a:lnSpc>
                <a:spcPct val="90000"/>
              </a:lnSpc>
              <a:spcBef>
                <a:spcPts val="1800"/>
              </a:spcBef>
              <a:spcAft>
                <a:spcPts val="0"/>
              </a:spcAft>
              <a:buClrTx/>
              <a:buSzPct val="80000"/>
              <a:buFont typeface="Wingdings" panose="05000000000000000000" pitchFamily="2"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2D  Managing Student Behavior</a:t>
            </a:r>
          </a:p>
          <a:p>
            <a:pPr marL="0" marR="0" lvl="0" indent="0" algn="l" defTabSz="914400" rtl="0" eaLnBrk="1" fontAlgn="auto" latinLnBrk="0" hangingPunct="1">
              <a:lnSpc>
                <a:spcPct val="90000"/>
              </a:lnSpc>
              <a:spcBef>
                <a:spcPts val="1800"/>
              </a:spcBef>
              <a:spcAft>
                <a:spcPts val="0"/>
              </a:spcAft>
              <a:buClrTx/>
              <a:buSzPct val="80000"/>
              <a:buFont typeface="Wingdings" panose="05000000000000000000" pitchFamily="2" charset="2"/>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28600" algn="l" defTabSz="914400" rtl="0" eaLnBrk="1" fontAlgn="auto" latinLnBrk="0" hangingPunct="1">
              <a:lnSpc>
                <a:spcPct val="90000"/>
              </a:lnSpc>
              <a:spcBef>
                <a:spcPts val="1800"/>
              </a:spcBef>
              <a:spcAft>
                <a:spcPts val="0"/>
              </a:spcAft>
              <a:buClrTx/>
              <a:buSzPct val="80000"/>
              <a:buFont typeface="Wingdings" panose="05000000000000000000" pitchFamily="2"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2E  Organizing Physical Space</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2" descr="http://www.clipartbest.com/cliparts/RcG/6Gp/RcG6Gp4cL.jpe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47336" y="3000554"/>
            <a:ext cx="3326079" cy="300315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01040" y="347565"/>
            <a:ext cx="7543800" cy="810676"/>
          </a:xfrm>
          <a:prstGeom prst="rect">
            <a:avLst/>
          </a:prstGeom>
        </p:spPr>
        <p:txBody>
          <a:bodyP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400" b="0" i="0" u="none" strike="noStrike" kern="1200" cap="none" spc="0" normalizeH="0" baseline="0" noProof="0" dirty="0" smtClean="0">
                <a:ln>
                  <a:noFill/>
                </a:ln>
                <a:solidFill>
                  <a:schemeClr val="tx1"/>
                </a:solidFill>
                <a:effectLst/>
                <a:uLnTx/>
                <a:uFillTx/>
                <a:latin typeface="+mj-lt"/>
                <a:ea typeface="+mj-ea"/>
                <a:cs typeface="+mj-cs"/>
              </a:rPr>
              <a:t>Domain 3:   Instruction</a:t>
            </a:r>
            <a:endParaRPr kumimoji="0" lang="en-US" sz="3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Content Placeholder 2"/>
          <p:cNvSpPr txBox="1">
            <a:spLocks/>
          </p:cNvSpPr>
          <p:nvPr/>
        </p:nvSpPr>
        <p:spPr>
          <a:xfrm>
            <a:off x="2168893" y="1051560"/>
            <a:ext cx="8651507" cy="4754880"/>
          </a:xfrm>
          <a:prstGeom prst="rect">
            <a:avLst/>
          </a:prstGeom>
        </p:spPr>
        <p:txBody>
          <a:bodyPr>
            <a:normAutofit fontScale="92500" lnSpcReduction="10000"/>
          </a:bodyPr>
          <a:lstStyle/>
          <a:p>
            <a:pPr marL="0" marR="0" lvl="0" indent="0" algn="l" defTabSz="914400" rtl="0" eaLnBrk="1" fontAlgn="auto" latinLnBrk="0" hangingPunct="1">
              <a:lnSpc>
                <a:spcPct val="90000"/>
              </a:lnSpc>
              <a:spcBef>
                <a:spcPts val="1800"/>
              </a:spcBef>
              <a:spcAft>
                <a:spcPts val="0"/>
              </a:spcAft>
              <a:buClrTx/>
              <a:buSzPct val="80000"/>
              <a:buFont typeface="Wingdings" panose="05000000000000000000" pitchFamily="2" charset="2"/>
              <a:buNone/>
              <a:tabLst/>
              <a:defRPr/>
            </a:pPr>
            <a:endParaRPr kumimoji="0" lang="en-US" sz="75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28600" algn="l" defTabSz="914400" rtl="0" eaLnBrk="1" fontAlgn="auto" latinLnBrk="0" hangingPunct="1">
              <a:lnSpc>
                <a:spcPct val="90000"/>
              </a:lnSpc>
              <a:spcBef>
                <a:spcPts val="1800"/>
              </a:spcBef>
              <a:spcAft>
                <a:spcPts val="0"/>
              </a:spcAft>
              <a:buClrTx/>
              <a:buSzPct val="80000"/>
              <a:buFont typeface="Wingdings" panose="05000000000000000000" pitchFamily="2"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3A  Communicating with Students</a:t>
            </a:r>
          </a:p>
          <a:p>
            <a:pPr marL="274320" marR="0" lvl="0" indent="-228600" algn="l" defTabSz="914400" rtl="0" eaLnBrk="1" fontAlgn="auto" latinLnBrk="0" hangingPunct="1">
              <a:lnSpc>
                <a:spcPct val="90000"/>
              </a:lnSpc>
              <a:spcBef>
                <a:spcPts val="1800"/>
              </a:spcBef>
              <a:spcAft>
                <a:spcPts val="0"/>
              </a:spcAft>
              <a:buClrTx/>
              <a:buSzPct val="80000"/>
              <a:buFont typeface="Wingdings" panose="05000000000000000000" pitchFamily="2" charset="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28600" algn="l" defTabSz="914400" rtl="0" eaLnBrk="1" fontAlgn="auto" latinLnBrk="0" hangingPunct="1">
              <a:lnSpc>
                <a:spcPct val="90000"/>
              </a:lnSpc>
              <a:spcBef>
                <a:spcPts val="1800"/>
              </a:spcBef>
              <a:spcAft>
                <a:spcPts val="0"/>
              </a:spcAft>
              <a:buClrTx/>
              <a:buSzPct val="80000"/>
              <a:buFont typeface="Wingdings" panose="05000000000000000000" pitchFamily="2"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3B  Using Questioning and Discussion Techniques</a:t>
            </a:r>
          </a:p>
          <a:p>
            <a:pPr marL="274320" marR="0" lvl="0" indent="-228600" algn="l" defTabSz="914400" rtl="0" eaLnBrk="1" fontAlgn="auto" latinLnBrk="0" hangingPunct="1">
              <a:lnSpc>
                <a:spcPct val="90000"/>
              </a:lnSpc>
              <a:spcBef>
                <a:spcPts val="1800"/>
              </a:spcBef>
              <a:spcAft>
                <a:spcPts val="0"/>
              </a:spcAft>
              <a:buClrTx/>
              <a:buSzPct val="80000"/>
              <a:buFont typeface="Wingdings" panose="05000000000000000000" pitchFamily="2" charset="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28600" algn="l" defTabSz="914400" rtl="0" eaLnBrk="1" fontAlgn="auto" latinLnBrk="0" hangingPunct="1">
              <a:lnSpc>
                <a:spcPct val="90000"/>
              </a:lnSpc>
              <a:spcBef>
                <a:spcPts val="1800"/>
              </a:spcBef>
              <a:spcAft>
                <a:spcPts val="0"/>
              </a:spcAft>
              <a:buClrTx/>
              <a:buSzPct val="80000"/>
              <a:buFont typeface="Wingdings" panose="05000000000000000000" pitchFamily="2"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3C  Engaging Students in Learning</a:t>
            </a:r>
          </a:p>
          <a:p>
            <a:pPr marL="274320" marR="0" lvl="0" indent="-228600" algn="l" defTabSz="914400" rtl="0" eaLnBrk="1" fontAlgn="auto" latinLnBrk="0" hangingPunct="1">
              <a:lnSpc>
                <a:spcPct val="90000"/>
              </a:lnSpc>
              <a:spcBef>
                <a:spcPts val="1800"/>
              </a:spcBef>
              <a:spcAft>
                <a:spcPts val="0"/>
              </a:spcAft>
              <a:buClrTx/>
              <a:buSzPct val="80000"/>
              <a:buFont typeface="Wingdings" panose="05000000000000000000" pitchFamily="2" charset="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28600" algn="l" defTabSz="914400" rtl="0" eaLnBrk="1" fontAlgn="auto" latinLnBrk="0" hangingPunct="1">
              <a:lnSpc>
                <a:spcPct val="90000"/>
              </a:lnSpc>
              <a:spcBef>
                <a:spcPts val="1800"/>
              </a:spcBef>
              <a:spcAft>
                <a:spcPts val="0"/>
              </a:spcAft>
              <a:buClrTx/>
              <a:buSzPct val="80000"/>
              <a:buFont typeface="Wingdings" panose="05000000000000000000" pitchFamily="2"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3D  Using Assessment in Instruction</a:t>
            </a:r>
          </a:p>
          <a:p>
            <a:pPr marL="274320" marR="0" lvl="0" indent="-228600" algn="l" defTabSz="914400" rtl="0" eaLnBrk="1" fontAlgn="auto" latinLnBrk="0" hangingPunct="1">
              <a:lnSpc>
                <a:spcPct val="90000"/>
              </a:lnSpc>
              <a:spcBef>
                <a:spcPts val="1800"/>
              </a:spcBef>
              <a:spcAft>
                <a:spcPts val="0"/>
              </a:spcAft>
              <a:buClrTx/>
              <a:buSzPct val="80000"/>
              <a:buFont typeface="Wingdings" panose="05000000000000000000" pitchFamily="2" charset="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28600" algn="l" defTabSz="914400" rtl="0" eaLnBrk="1" fontAlgn="auto" latinLnBrk="0" hangingPunct="1">
              <a:lnSpc>
                <a:spcPct val="90000"/>
              </a:lnSpc>
              <a:spcBef>
                <a:spcPts val="1800"/>
              </a:spcBef>
              <a:spcAft>
                <a:spcPts val="0"/>
              </a:spcAft>
              <a:buClrTx/>
              <a:buSzPct val="80000"/>
              <a:buFont typeface="Wingdings" panose="05000000000000000000" pitchFamily="2"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3E  Demonstrating Flexibility and Responsiveness </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761" y="303014"/>
            <a:ext cx="8763000" cy="4893647"/>
          </a:xfrm>
          <a:prstGeom prst="rect">
            <a:avLst/>
          </a:prstGeom>
        </p:spPr>
        <p:txBody>
          <a:bodyPr wrap="square">
            <a:spAutoFit/>
          </a:bodyPr>
          <a:lstStyle/>
          <a:p>
            <a:r>
              <a:rPr lang="en-US" sz="4800" dirty="0" smtClean="0"/>
              <a:t>Next . . . </a:t>
            </a:r>
          </a:p>
          <a:p>
            <a:endParaRPr lang="en-US" sz="4800" dirty="0" smtClean="0"/>
          </a:p>
          <a:p>
            <a:r>
              <a:rPr lang="en-US" sz="4800" dirty="0" smtClean="0"/>
              <a:t>A Word about Student Voice*</a:t>
            </a:r>
          </a:p>
          <a:p>
            <a:endParaRPr lang="en-US" sz="2800" dirty="0" smtClean="0"/>
          </a:p>
          <a:p>
            <a:endParaRPr lang="en-US" sz="2800" dirty="0" smtClean="0"/>
          </a:p>
          <a:p>
            <a:r>
              <a:rPr lang="en-US" sz="2800" i="1" dirty="0" smtClean="0"/>
              <a:t>While growing the voice of students is a very important area that can be used to inform and improve professional practice, </a:t>
            </a:r>
            <a:r>
              <a:rPr lang="en-US" sz="2800" b="1" i="1" u="sng" dirty="0" smtClean="0"/>
              <a:t>the KY Student Voice Survey is not designed for and will not be used PK-2.</a:t>
            </a:r>
            <a:endParaRPr lang="en-US" sz="2800" b="1" i="1" u="sng"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xmlns="" val="0"/>
              </a:ext>
            </a:extLst>
          </a:blip>
          <a:stretch>
            <a:fillRect/>
          </a:stretch>
        </p:blipFill>
        <p:spPr>
          <a:xfrm>
            <a:off x="1463040" y="182880"/>
            <a:ext cx="10530840" cy="6565699"/>
          </a:xfrm>
        </p:spPr>
      </p:pic>
      <p:sp>
        <p:nvSpPr>
          <p:cNvPr id="3" name="Right Arrow 2"/>
          <p:cNvSpPr/>
          <p:nvPr/>
        </p:nvSpPr>
        <p:spPr>
          <a:xfrm>
            <a:off x="213360" y="3757246"/>
            <a:ext cx="1339878" cy="11816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1657512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58240" y="484855"/>
            <a:ext cx="10113796" cy="978186"/>
          </a:xfrm>
          <a:prstGeom prst="rect">
            <a:avLst/>
          </a:prstGeom>
        </p:spPr>
        <p:txBody>
          <a:bodyPr>
            <a:normAutofit lnSpcReduction="100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Overall PROFESSIONAL PRACTICE Rating</a:t>
            </a:r>
            <a:endParaRPr kumimoji="0" lang="en-US" sz="3600" b="1" i="0" u="none" strike="noStrike" kern="1200" cap="none" spc="0" normalizeH="0" baseline="0" noProof="0" dirty="0">
              <a:ln>
                <a:noFill/>
              </a:ln>
              <a:solidFill>
                <a:schemeClr val="tx1"/>
              </a:solidFill>
              <a:effectLst/>
              <a:uLnTx/>
              <a:uFillTx/>
              <a:latin typeface="+mj-lt"/>
              <a:ea typeface="+mj-ea"/>
              <a:cs typeface="+mj-cs"/>
            </a:endParaRPr>
          </a:p>
        </p:txBody>
      </p:sp>
      <p:pic>
        <p:nvPicPr>
          <p:cNvPr id="3" name="Picture 2"/>
          <p:cNvPicPr>
            <a:picLocks noChangeAspect="1" noChangeArrowheads="1"/>
          </p:cNvPicPr>
          <p:nvPr/>
        </p:nvPicPr>
        <p:blipFill>
          <a:blip r:embed="rId2" cstate="print"/>
          <a:stretch>
            <a:fillRect/>
          </a:stretch>
        </p:blipFill>
        <p:spPr bwMode="auto">
          <a:xfrm>
            <a:off x="1347152" y="1386840"/>
            <a:ext cx="9564688" cy="42367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22959" y="210405"/>
            <a:ext cx="10026153" cy="1130716"/>
          </a:xfrm>
          <a:prstGeom prst="rect">
            <a:avLst/>
          </a:prstGeom>
        </p:spPr>
        <p:txBody>
          <a:bodyP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400" b="1" i="0" u="none" strike="noStrike" kern="1200" cap="none" spc="0" normalizeH="0" baseline="0" noProof="0" smtClean="0">
                <a:ln>
                  <a:noFill/>
                </a:ln>
                <a:solidFill>
                  <a:schemeClr val="tx1"/>
                </a:solidFill>
                <a:effectLst/>
                <a:uLnTx/>
                <a:uFillTx/>
                <a:latin typeface="+mj-lt"/>
                <a:ea typeface="+mj-ea"/>
                <a:cs typeface="+mj-cs"/>
              </a:rPr>
              <a:t>Determining Overall Professional Practice Rating</a:t>
            </a:r>
            <a:endParaRPr kumimoji="0" lang="en-US" sz="3400" b="1" i="0" u="none" strike="noStrike" kern="1200" cap="none" spc="0" normalizeH="0" baseline="0" noProof="0" dirty="0">
              <a:ln>
                <a:noFill/>
              </a:ln>
              <a:solidFill>
                <a:schemeClr val="tx1"/>
              </a:solidFill>
              <a:effectLst/>
              <a:uLnTx/>
              <a:uFillTx/>
              <a:latin typeface="+mj-lt"/>
              <a:ea typeface="+mj-ea"/>
              <a:cs typeface="+mj-cs"/>
            </a:endParaRPr>
          </a:p>
        </p:txBody>
      </p:sp>
      <p:pic>
        <p:nvPicPr>
          <p:cNvPr id="3" name="Picture 2"/>
          <p:cNvPicPr>
            <a:picLocks noChangeAspect="1" noChangeArrowheads="1"/>
          </p:cNvPicPr>
          <p:nvPr/>
        </p:nvPicPr>
        <p:blipFill>
          <a:blip r:embed="rId2" cstate="print"/>
          <a:srcRect/>
          <a:stretch>
            <a:fillRect/>
          </a:stretch>
        </p:blipFill>
        <p:spPr bwMode="auto">
          <a:xfrm>
            <a:off x="917448" y="1633025"/>
            <a:ext cx="10497312" cy="42191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8213" y="1091820"/>
            <a:ext cx="9372600" cy="1651379"/>
          </a:xfrm>
        </p:spPr>
        <p:txBody>
          <a:bodyPr>
            <a:normAutofit fontScale="90000"/>
          </a:bodyPr>
          <a:lstStyle/>
          <a:p>
            <a:r>
              <a:rPr lang="en-US" sz="6000" dirty="0" smtClean="0"/>
              <a:t>And Finally . . . </a:t>
            </a:r>
            <a:br>
              <a:rPr lang="en-US" sz="6000" dirty="0" smtClean="0"/>
            </a:br>
            <a:r>
              <a:rPr lang="en-US" sz="6000" dirty="0" smtClean="0"/>
              <a:t>Student Growth</a:t>
            </a:r>
            <a:endParaRPr lang="en-US" sz="6000" dirty="0"/>
          </a:p>
        </p:txBody>
      </p:sp>
    </p:spTree>
    <p:extLst>
      <p:ext uri="{BB962C8B-B14F-4D97-AF65-F5344CB8AC3E}">
        <p14:creationId xmlns:p14="http://schemas.microsoft.com/office/powerpoint/2010/main" xmlns="" val="15158584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493" y="548640"/>
            <a:ext cx="9372600" cy="670560"/>
          </a:xfrm>
        </p:spPr>
        <p:txBody>
          <a:bodyPr>
            <a:normAutofit/>
          </a:bodyPr>
          <a:lstStyle/>
          <a:p>
            <a:r>
              <a:rPr lang="en-US" dirty="0" smtClean="0"/>
              <a:t>Student Growth</a:t>
            </a:r>
            <a:endParaRPr lang="en-US" dirty="0"/>
          </a:p>
        </p:txBody>
      </p:sp>
      <p:sp>
        <p:nvSpPr>
          <p:cNvPr id="4" name="Slide Number Placeholder 1"/>
          <p:cNvSpPr>
            <a:spLocks noGrp="1"/>
          </p:cNvSpPr>
          <p:nvPr>
            <p:ph type="sldNum" sz="quarter" idx="12"/>
          </p:nvPr>
        </p:nvSpPr>
        <p:spPr bwMode="auto">
          <a:xfrm>
            <a:off x="7425344" y="6459786"/>
            <a:ext cx="984019"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solidFill>
                <a:srgbClr val="898989"/>
              </a:solidFill>
            </a:endParaRPr>
          </a:p>
        </p:txBody>
      </p:sp>
      <p:grpSp>
        <p:nvGrpSpPr>
          <p:cNvPr id="5" name="Group 3"/>
          <p:cNvGrpSpPr/>
          <p:nvPr/>
        </p:nvGrpSpPr>
        <p:grpSpPr>
          <a:xfrm>
            <a:off x="1234440" y="1386840"/>
            <a:ext cx="6629400" cy="4156710"/>
            <a:chOff x="1066800" y="1600200"/>
            <a:chExt cx="5195248" cy="5029200"/>
          </a:xfrm>
          <a:solidFill>
            <a:schemeClr val="bg1">
              <a:lumMod val="85000"/>
            </a:schemeClr>
          </a:solidFill>
        </p:grpSpPr>
        <p:grpSp>
          <p:nvGrpSpPr>
            <p:cNvPr id="6" name="Group 36"/>
            <p:cNvGrpSpPr>
              <a:grpSpLocks/>
            </p:cNvGrpSpPr>
            <p:nvPr/>
          </p:nvGrpSpPr>
          <p:grpSpPr bwMode="auto">
            <a:xfrm>
              <a:off x="1066800" y="2324100"/>
              <a:ext cx="3048000" cy="800100"/>
              <a:chOff x="2064" y="1176"/>
              <a:chExt cx="1920" cy="504"/>
            </a:xfrm>
            <a:grpFill/>
          </p:grpSpPr>
          <p:sp>
            <p:nvSpPr>
              <p:cNvPr id="21" name="AutoShape 3"/>
              <p:cNvSpPr>
                <a:spLocks noChangeArrowheads="1"/>
              </p:cNvSpPr>
              <p:nvPr/>
            </p:nvSpPr>
            <p:spPr bwMode="auto">
              <a:xfrm>
                <a:off x="2064" y="1176"/>
                <a:ext cx="1920" cy="504"/>
              </a:xfrm>
              <a:prstGeom prst="roundRect">
                <a:avLst>
                  <a:gd name="adj" fmla="val 16667"/>
                </a:avLst>
              </a:prstGeom>
              <a:solidFill>
                <a:schemeClr val="accent1">
                  <a:lumMod val="60000"/>
                  <a:lumOff val="40000"/>
                </a:schemeClr>
              </a:solidFill>
              <a:ln w="9525">
                <a:solidFill>
                  <a:schemeClr val="tx1"/>
                </a:solidFill>
                <a:round/>
                <a:headEnd/>
                <a:tailEnd/>
              </a:ln>
              <a:effectLst/>
              <a:extLst/>
            </p:spPr>
            <p:txBody>
              <a:bodyPr wrap="none" anchor="ctr"/>
              <a:lstStyle/>
              <a:p>
                <a:pPr>
                  <a:defRPr/>
                </a:pPr>
                <a:endParaRPr lang="en-US" sz="1350" dirty="0">
                  <a:solidFill>
                    <a:prstClr val="black"/>
                  </a:solidFill>
                  <a:latin typeface="Calibri"/>
                  <a:cs typeface="Arial" charset="0"/>
                </a:endParaRPr>
              </a:p>
            </p:txBody>
          </p:sp>
          <p:sp>
            <p:nvSpPr>
              <p:cNvPr id="22" name="Text Box 11"/>
              <p:cNvSpPr txBox="1">
                <a:spLocks noChangeArrowheads="1"/>
              </p:cNvSpPr>
              <p:nvPr/>
            </p:nvSpPr>
            <p:spPr bwMode="auto">
              <a:xfrm>
                <a:off x="2161" y="1205"/>
                <a:ext cx="1725" cy="465"/>
              </a:xfrm>
              <a:prstGeom prst="rect">
                <a:avLst/>
              </a:prstGeom>
              <a:solidFill>
                <a:schemeClr val="accent1">
                  <a:lumMod val="60000"/>
                  <a:lumOff val="40000"/>
                </a:schemeClr>
              </a:solidFill>
              <a:ln>
                <a:noFill/>
              </a:ln>
              <a:effectLst/>
              <a:extLst/>
            </p:spPr>
            <p:txBody>
              <a:bodyPr>
                <a:spAutoFit/>
              </a:bodyPr>
              <a:lstStyle/>
              <a:p>
                <a:pPr>
                  <a:spcBef>
                    <a:spcPct val="50000"/>
                  </a:spcBef>
                  <a:defRPr/>
                </a:pPr>
                <a:r>
                  <a:rPr lang="en-US" sz="1500" b="1" dirty="0">
                    <a:solidFill>
                      <a:prstClr val="black"/>
                    </a:solidFill>
                    <a:latin typeface="Calibri"/>
                    <a:cs typeface="Arial" charset="0"/>
                  </a:rPr>
                  <a:t>Teacher Professional Growth and Effectiveness System</a:t>
                </a:r>
              </a:p>
            </p:txBody>
          </p:sp>
        </p:grpSp>
        <p:grpSp>
          <p:nvGrpSpPr>
            <p:cNvPr id="7" name="Group 38"/>
            <p:cNvGrpSpPr>
              <a:grpSpLocks/>
            </p:cNvGrpSpPr>
            <p:nvPr/>
          </p:nvGrpSpPr>
          <p:grpSpPr bwMode="auto">
            <a:xfrm>
              <a:off x="4724400" y="1600200"/>
              <a:ext cx="1524000" cy="609600"/>
              <a:chOff x="816" y="1920"/>
              <a:chExt cx="912" cy="384"/>
            </a:xfrm>
            <a:grpFill/>
          </p:grpSpPr>
          <p:sp>
            <p:nvSpPr>
              <p:cNvPr id="19" name="AutoShape 4"/>
              <p:cNvSpPr>
                <a:spLocks noChangeArrowheads="1"/>
              </p:cNvSpPr>
              <p:nvPr/>
            </p:nvSpPr>
            <p:spPr bwMode="auto">
              <a:xfrm>
                <a:off x="816" y="1920"/>
                <a:ext cx="912" cy="384"/>
              </a:xfrm>
              <a:prstGeom prst="roundRect">
                <a:avLst>
                  <a:gd name="adj" fmla="val 16667"/>
                </a:avLst>
              </a:prstGeom>
              <a:solidFill>
                <a:schemeClr val="accent1">
                  <a:lumMod val="60000"/>
                  <a:lumOff val="40000"/>
                </a:schemeClr>
              </a:solidFill>
              <a:ln w="9525">
                <a:solidFill>
                  <a:schemeClr val="tx1"/>
                </a:solidFill>
                <a:round/>
                <a:headEnd/>
                <a:tailEnd/>
              </a:ln>
              <a:effectLst/>
              <a:extLst/>
            </p:spPr>
            <p:txBody>
              <a:bodyPr wrap="none" anchor="ctr"/>
              <a:lstStyle/>
              <a:p>
                <a:pPr>
                  <a:defRPr/>
                </a:pPr>
                <a:endParaRPr lang="en-US" sz="1350" dirty="0">
                  <a:solidFill>
                    <a:prstClr val="black"/>
                  </a:solidFill>
                  <a:latin typeface="Calibri"/>
                  <a:cs typeface="Arial" charset="0"/>
                </a:endParaRPr>
              </a:p>
            </p:txBody>
          </p:sp>
          <p:sp>
            <p:nvSpPr>
              <p:cNvPr id="20" name="Text Box 14"/>
              <p:cNvSpPr txBox="1">
                <a:spLocks noChangeArrowheads="1"/>
              </p:cNvSpPr>
              <p:nvPr/>
            </p:nvSpPr>
            <p:spPr bwMode="auto">
              <a:xfrm>
                <a:off x="868" y="1986"/>
                <a:ext cx="816" cy="271"/>
              </a:xfrm>
              <a:prstGeom prst="rect">
                <a:avLst/>
              </a:prstGeom>
              <a:solidFill>
                <a:schemeClr val="accent1">
                  <a:lumMod val="60000"/>
                  <a:lumOff val="40000"/>
                </a:schemeClr>
              </a:solidFill>
              <a:ln>
                <a:noFill/>
              </a:ln>
              <a:effectLst/>
              <a:extLst/>
            </p:spPr>
            <p:txBody>
              <a:bodyPr>
                <a:spAutoFit/>
              </a:bodyPr>
              <a:lstStyle/>
              <a:p>
                <a:pPr algn="ctr">
                  <a:spcBef>
                    <a:spcPct val="50000"/>
                  </a:spcBef>
                  <a:defRPr/>
                </a:pPr>
                <a:r>
                  <a:rPr lang="en-US" sz="1500" dirty="0">
                    <a:solidFill>
                      <a:prstClr val="black"/>
                    </a:solidFill>
                    <a:latin typeface="Calibri"/>
                    <a:cs typeface="Arial" charset="0"/>
                  </a:rPr>
                  <a:t>Observation</a:t>
                </a:r>
              </a:p>
            </p:txBody>
          </p:sp>
        </p:grpSp>
        <p:grpSp>
          <p:nvGrpSpPr>
            <p:cNvPr id="8" name="Group 32"/>
            <p:cNvGrpSpPr>
              <a:grpSpLocks/>
            </p:cNvGrpSpPr>
            <p:nvPr/>
          </p:nvGrpSpPr>
          <p:grpSpPr bwMode="auto">
            <a:xfrm>
              <a:off x="4724400" y="2286008"/>
              <a:ext cx="1524000" cy="677864"/>
              <a:chOff x="1248" y="2400"/>
              <a:chExt cx="912" cy="427"/>
            </a:xfrm>
            <a:grpFill/>
          </p:grpSpPr>
          <p:sp>
            <p:nvSpPr>
              <p:cNvPr id="17" name="AutoShape 5"/>
              <p:cNvSpPr>
                <a:spLocks noChangeArrowheads="1"/>
              </p:cNvSpPr>
              <p:nvPr/>
            </p:nvSpPr>
            <p:spPr bwMode="auto">
              <a:xfrm>
                <a:off x="1248" y="2400"/>
                <a:ext cx="912" cy="384"/>
              </a:xfrm>
              <a:prstGeom prst="roundRect">
                <a:avLst>
                  <a:gd name="adj" fmla="val 16667"/>
                </a:avLst>
              </a:prstGeom>
              <a:solidFill>
                <a:schemeClr val="accent1">
                  <a:lumMod val="60000"/>
                  <a:lumOff val="40000"/>
                </a:schemeClr>
              </a:solidFill>
              <a:ln w="9525">
                <a:solidFill>
                  <a:schemeClr val="tx1"/>
                </a:solidFill>
                <a:round/>
                <a:headEnd/>
                <a:tailEnd/>
              </a:ln>
              <a:effectLst/>
              <a:extLst/>
            </p:spPr>
            <p:txBody>
              <a:bodyPr wrap="none" anchor="ctr"/>
              <a:lstStyle/>
              <a:p>
                <a:pPr>
                  <a:defRPr/>
                </a:pPr>
                <a:endParaRPr lang="en-US" sz="1350" dirty="0">
                  <a:solidFill>
                    <a:prstClr val="black"/>
                  </a:solidFill>
                  <a:latin typeface="Calibri"/>
                  <a:cs typeface="Arial" charset="0"/>
                </a:endParaRPr>
              </a:p>
            </p:txBody>
          </p:sp>
          <p:sp>
            <p:nvSpPr>
              <p:cNvPr id="18" name="Text Box 15"/>
              <p:cNvSpPr txBox="1">
                <a:spLocks noChangeArrowheads="1"/>
              </p:cNvSpPr>
              <p:nvPr/>
            </p:nvSpPr>
            <p:spPr bwMode="auto">
              <a:xfrm>
                <a:off x="1256" y="2400"/>
                <a:ext cx="904" cy="427"/>
              </a:xfrm>
              <a:prstGeom prst="rect">
                <a:avLst/>
              </a:prstGeom>
              <a:noFill/>
              <a:ln>
                <a:noFill/>
              </a:ln>
              <a:effectLst/>
              <a:extLst/>
            </p:spPr>
            <p:txBody>
              <a:bodyPr>
                <a:spAutoFit/>
              </a:bodyPr>
              <a:lstStyle/>
              <a:p>
                <a:pPr algn="ctr">
                  <a:defRPr/>
                </a:pPr>
                <a:r>
                  <a:rPr lang="en-US" sz="1350" dirty="0">
                    <a:solidFill>
                      <a:prstClr val="black"/>
                    </a:solidFill>
                    <a:latin typeface="Calibri"/>
                    <a:cs typeface="Arial" charset="0"/>
                  </a:rPr>
                  <a:t>Peer Observation</a:t>
                </a:r>
              </a:p>
              <a:p>
                <a:pPr algn="ctr">
                  <a:defRPr/>
                </a:pPr>
                <a:r>
                  <a:rPr lang="en-US" sz="1350" i="1" dirty="0">
                    <a:solidFill>
                      <a:prstClr val="black"/>
                    </a:solidFill>
                    <a:latin typeface="Calibri"/>
                    <a:cs typeface="Arial" charset="0"/>
                  </a:rPr>
                  <a:t>formative</a:t>
                </a:r>
              </a:p>
            </p:txBody>
          </p:sp>
        </p:grpSp>
        <p:sp>
          <p:nvSpPr>
            <p:cNvPr id="9" name="AutoShape 6"/>
            <p:cNvSpPr>
              <a:spLocks noChangeArrowheads="1"/>
            </p:cNvSpPr>
            <p:nvPr/>
          </p:nvSpPr>
          <p:spPr bwMode="auto">
            <a:xfrm>
              <a:off x="4724401" y="3048000"/>
              <a:ext cx="1537369" cy="609600"/>
            </a:xfrm>
            <a:prstGeom prst="roundRect">
              <a:avLst>
                <a:gd name="adj" fmla="val 16667"/>
              </a:avLst>
            </a:prstGeom>
            <a:solidFill>
              <a:schemeClr val="accent1">
                <a:lumMod val="60000"/>
                <a:lumOff val="40000"/>
              </a:schemeClr>
            </a:solidFill>
            <a:ln w="9525">
              <a:solidFill>
                <a:schemeClr val="tx1"/>
              </a:solidFill>
              <a:round/>
              <a:headEnd/>
              <a:tailEnd/>
            </a:ln>
            <a:effectLst/>
            <a:extLst/>
          </p:spPr>
          <p:txBody>
            <a:bodyPr wrap="none" anchor="ctr"/>
            <a:lstStyle/>
            <a:p>
              <a:pPr algn="ctr">
                <a:defRPr/>
              </a:pPr>
              <a:r>
                <a:rPr lang="en-US" sz="1500" dirty="0">
                  <a:solidFill>
                    <a:prstClr val="black"/>
                  </a:solidFill>
                  <a:latin typeface="Calibri"/>
                  <a:cs typeface="Arial" charset="0"/>
                </a:rPr>
                <a:t>Professional</a:t>
              </a:r>
            </a:p>
            <a:p>
              <a:pPr algn="ctr">
                <a:defRPr/>
              </a:pPr>
              <a:r>
                <a:rPr lang="en-US" sz="1500" dirty="0">
                  <a:solidFill>
                    <a:prstClr val="black"/>
                  </a:solidFill>
                  <a:latin typeface="Calibri"/>
                  <a:cs typeface="Arial" charset="0"/>
                </a:rPr>
                <a:t> Growth</a:t>
              </a:r>
            </a:p>
          </p:txBody>
        </p:sp>
        <p:grpSp>
          <p:nvGrpSpPr>
            <p:cNvPr id="10" name="Group 42"/>
            <p:cNvGrpSpPr>
              <a:grpSpLocks/>
            </p:cNvGrpSpPr>
            <p:nvPr/>
          </p:nvGrpSpPr>
          <p:grpSpPr bwMode="auto">
            <a:xfrm>
              <a:off x="4724400" y="3733803"/>
              <a:ext cx="1524000" cy="693738"/>
              <a:chOff x="2640" y="2448"/>
              <a:chExt cx="912" cy="437"/>
            </a:xfrm>
            <a:grpFill/>
          </p:grpSpPr>
          <p:sp>
            <p:nvSpPr>
              <p:cNvPr id="15" name="AutoShape 8"/>
              <p:cNvSpPr>
                <a:spLocks noChangeArrowheads="1"/>
              </p:cNvSpPr>
              <p:nvPr/>
            </p:nvSpPr>
            <p:spPr bwMode="auto">
              <a:xfrm>
                <a:off x="2640" y="2448"/>
                <a:ext cx="912" cy="407"/>
              </a:xfrm>
              <a:prstGeom prst="roundRect">
                <a:avLst>
                  <a:gd name="adj" fmla="val 16667"/>
                </a:avLst>
              </a:prstGeom>
              <a:solidFill>
                <a:schemeClr val="accent1">
                  <a:lumMod val="60000"/>
                  <a:lumOff val="40000"/>
                </a:schemeClr>
              </a:solidFill>
              <a:ln w="9525">
                <a:solidFill>
                  <a:schemeClr val="tx1"/>
                </a:solidFill>
                <a:round/>
                <a:headEnd/>
                <a:tailEnd/>
              </a:ln>
              <a:effectLst/>
              <a:extLst/>
            </p:spPr>
            <p:txBody>
              <a:bodyPr wrap="none" anchor="ctr"/>
              <a:lstStyle/>
              <a:p>
                <a:pPr>
                  <a:defRPr/>
                </a:pPr>
                <a:endParaRPr lang="en-US" sz="1350" dirty="0">
                  <a:solidFill>
                    <a:prstClr val="black"/>
                  </a:solidFill>
                  <a:latin typeface="Calibri"/>
                  <a:cs typeface="Arial" charset="0"/>
                </a:endParaRPr>
              </a:p>
            </p:txBody>
          </p:sp>
          <p:sp>
            <p:nvSpPr>
              <p:cNvPr id="16" name="Text Box 17"/>
              <p:cNvSpPr txBox="1">
                <a:spLocks noChangeArrowheads="1"/>
              </p:cNvSpPr>
              <p:nvPr/>
            </p:nvSpPr>
            <p:spPr bwMode="auto">
              <a:xfrm>
                <a:off x="2728" y="2458"/>
                <a:ext cx="770" cy="427"/>
              </a:xfrm>
              <a:prstGeom prst="rect">
                <a:avLst/>
              </a:prstGeom>
              <a:solidFill>
                <a:schemeClr val="accent1">
                  <a:lumMod val="60000"/>
                  <a:lumOff val="40000"/>
                </a:schemeClr>
              </a:solidFill>
              <a:ln>
                <a:noFill/>
              </a:ln>
              <a:effectLst/>
              <a:extLst/>
            </p:spPr>
            <p:txBody>
              <a:bodyPr wrap="square">
                <a:spAutoFit/>
              </a:bodyPr>
              <a:lstStyle/>
              <a:p>
                <a:pPr algn="ctr">
                  <a:defRPr/>
                </a:pPr>
                <a:r>
                  <a:rPr lang="en-US" sz="1350" dirty="0">
                    <a:solidFill>
                      <a:prstClr val="black"/>
                    </a:solidFill>
                    <a:latin typeface="Calibri"/>
                    <a:cs typeface="Arial" charset="0"/>
                  </a:rPr>
                  <a:t>Self-Reflection</a:t>
                </a:r>
                <a:r>
                  <a:rPr lang="en-US" sz="1350" b="1" dirty="0">
                    <a:solidFill>
                      <a:prstClr val="black"/>
                    </a:solidFill>
                    <a:latin typeface="Calibri"/>
                    <a:cs typeface="Arial" charset="0"/>
                  </a:rPr>
                  <a:t> </a:t>
                </a:r>
              </a:p>
            </p:txBody>
          </p:sp>
        </p:grpSp>
        <p:grpSp>
          <p:nvGrpSpPr>
            <p:cNvPr id="11" name="Group 40"/>
            <p:cNvGrpSpPr>
              <a:grpSpLocks/>
            </p:cNvGrpSpPr>
            <p:nvPr/>
          </p:nvGrpSpPr>
          <p:grpSpPr bwMode="auto">
            <a:xfrm>
              <a:off x="4724400" y="4495805"/>
              <a:ext cx="1524000" cy="609601"/>
              <a:chOff x="3264" y="2016"/>
              <a:chExt cx="912" cy="384"/>
            </a:xfrm>
            <a:grpFill/>
          </p:grpSpPr>
          <p:sp>
            <p:nvSpPr>
              <p:cNvPr id="13" name="AutoShape 9"/>
              <p:cNvSpPr>
                <a:spLocks noChangeArrowheads="1"/>
              </p:cNvSpPr>
              <p:nvPr/>
            </p:nvSpPr>
            <p:spPr bwMode="auto">
              <a:xfrm>
                <a:off x="3264" y="2016"/>
                <a:ext cx="912" cy="384"/>
              </a:xfrm>
              <a:prstGeom prst="roundRect">
                <a:avLst>
                  <a:gd name="adj" fmla="val 16667"/>
                </a:avLst>
              </a:prstGeom>
              <a:solidFill>
                <a:schemeClr val="tx2">
                  <a:lumMod val="40000"/>
                  <a:lumOff val="60000"/>
                </a:schemeClr>
              </a:solidFill>
              <a:ln w="9525">
                <a:solidFill>
                  <a:schemeClr val="tx1"/>
                </a:solidFill>
                <a:round/>
                <a:headEnd/>
                <a:tailEnd/>
              </a:ln>
              <a:effectLst/>
              <a:extLst/>
            </p:spPr>
            <p:txBody>
              <a:bodyPr wrap="none" anchor="ctr"/>
              <a:lstStyle/>
              <a:p>
                <a:pPr>
                  <a:defRPr/>
                </a:pPr>
                <a:endParaRPr lang="en-US" sz="1350" dirty="0">
                  <a:solidFill>
                    <a:srgbClr val="FFFF00"/>
                  </a:solidFill>
                  <a:latin typeface="Calibri"/>
                  <a:cs typeface="Arial" charset="0"/>
                </a:endParaRPr>
              </a:p>
            </p:txBody>
          </p:sp>
          <p:sp>
            <p:nvSpPr>
              <p:cNvPr id="14" name="Text Box 18"/>
              <p:cNvSpPr txBox="1">
                <a:spLocks noChangeArrowheads="1"/>
              </p:cNvSpPr>
              <p:nvPr/>
            </p:nvSpPr>
            <p:spPr bwMode="auto">
              <a:xfrm>
                <a:off x="3320" y="2091"/>
                <a:ext cx="816" cy="246"/>
              </a:xfrm>
              <a:prstGeom prst="rect">
                <a:avLst/>
              </a:prstGeom>
              <a:solidFill>
                <a:schemeClr val="accent1">
                  <a:lumMod val="60000"/>
                  <a:lumOff val="40000"/>
                </a:schemeClr>
              </a:solidFill>
              <a:ln>
                <a:noFill/>
              </a:ln>
              <a:effectLst/>
              <a:extLst/>
            </p:spPr>
            <p:txBody>
              <a:bodyPr>
                <a:spAutoFit/>
              </a:bodyPr>
              <a:lstStyle/>
              <a:p>
                <a:pPr algn="ctr">
                  <a:spcBef>
                    <a:spcPct val="50000"/>
                  </a:spcBef>
                  <a:defRPr/>
                </a:pPr>
                <a:r>
                  <a:rPr lang="en-US" sz="1300" dirty="0">
                    <a:solidFill>
                      <a:prstClr val="black"/>
                    </a:solidFill>
                    <a:latin typeface="Calibri"/>
                    <a:cs typeface="Arial" charset="0"/>
                  </a:rPr>
                  <a:t>Student </a:t>
                </a:r>
                <a:r>
                  <a:rPr lang="en-US" sz="1300" dirty="0" smtClean="0">
                    <a:solidFill>
                      <a:prstClr val="black"/>
                    </a:solidFill>
                    <a:latin typeface="Calibri"/>
                    <a:cs typeface="Arial" charset="0"/>
                  </a:rPr>
                  <a:t>Voice*</a:t>
                </a:r>
                <a:endParaRPr lang="en-US" sz="1300" dirty="0">
                  <a:solidFill>
                    <a:prstClr val="black"/>
                  </a:solidFill>
                  <a:latin typeface="Calibri"/>
                  <a:cs typeface="Arial" charset="0"/>
                </a:endParaRPr>
              </a:p>
            </p:txBody>
          </p:sp>
        </p:grpSp>
        <p:sp>
          <p:nvSpPr>
            <p:cNvPr id="12" name="AutoShape 7"/>
            <p:cNvSpPr>
              <a:spLocks noChangeArrowheads="1"/>
            </p:cNvSpPr>
            <p:nvPr/>
          </p:nvSpPr>
          <p:spPr bwMode="auto">
            <a:xfrm>
              <a:off x="4738048" y="5257800"/>
              <a:ext cx="1524000" cy="1371600"/>
            </a:xfrm>
            <a:prstGeom prst="roundRect">
              <a:avLst>
                <a:gd name="adj" fmla="val 16667"/>
              </a:avLst>
            </a:prstGeom>
            <a:solidFill>
              <a:srgbClr val="FFFF00"/>
            </a:solidFill>
            <a:ln w="9525">
              <a:solidFill>
                <a:schemeClr val="tx1"/>
              </a:solidFill>
              <a:round/>
              <a:headEnd/>
              <a:tailEnd/>
            </a:ln>
            <a:effectLst/>
            <a:extLst/>
          </p:spPr>
          <p:txBody>
            <a:bodyPr wrap="none" anchor="ctr"/>
            <a:lstStyle/>
            <a:p>
              <a:pPr>
                <a:defRPr/>
              </a:pPr>
              <a:r>
                <a:rPr lang="en-US" sz="1350" b="1" dirty="0">
                  <a:solidFill>
                    <a:prstClr val="black"/>
                  </a:solidFill>
                  <a:latin typeface="Calibri"/>
                  <a:cs typeface="Arial" charset="0"/>
                </a:rPr>
                <a:t>Student Growth</a:t>
              </a:r>
            </a:p>
          </p:txBody>
        </p:sp>
      </p:grpSp>
      <p:cxnSp>
        <p:nvCxnSpPr>
          <p:cNvPr id="23" name="Straight Connector 22"/>
          <p:cNvCxnSpPr>
            <a:stCxn id="21" idx="3"/>
            <a:endCxn id="19" idx="1"/>
          </p:cNvCxnSpPr>
          <p:nvPr/>
        </p:nvCxnSpPr>
        <p:spPr>
          <a:xfrm flipV="1">
            <a:off x="5123843" y="1638762"/>
            <a:ext cx="777880" cy="677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21" idx="3"/>
            <a:endCxn id="17" idx="1"/>
          </p:cNvCxnSpPr>
          <p:nvPr/>
        </p:nvCxnSpPr>
        <p:spPr>
          <a:xfrm flipV="1">
            <a:off x="5123843" y="2205594"/>
            <a:ext cx="777880" cy="1102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1" idx="3"/>
            <a:endCxn id="9" idx="1"/>
          </p:cNvCxnSpPr>
          <p:nvPr/>
        </p:nvCxnSpPr>
        <p:spPr>
          <a:xfrm>
            <a:off x="5123843" y="2315802"/>
            <a:ext cx="777881" cy="519589"/>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1" idx="3"/>
            <a:endCxn id="15" idx="1"/>
          </p:cNvCxnSpPr>
          <p:nvPr/>
        </p:nvCxnSpPr>
        <p:spPr>
          <a:xfrm>
            <a:off x="5123843" y="2315802"/>
            <a:ext cx="777880" cy="11015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1" idx="3"/>
            <a:endCxn id="13" idx="1"/>
          </p:cNvCxnSpPr>
          <p:nvPr/>
        </p:nvCxnSpPr>
        <p:spPr>
          <a:xfrm>
            <a:off x="5123843" y="2315802"/>
            <a:ext cx="777880" cy="17162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1" idx="3"/>
            <a:endCxn id="12" idx="1"/>
          </p:cNvCxnSpPr>
          <p:nvPr/>
        </p:nvCxnSpPr>
        <p:spPr>
          <a:xfrm>
            <a:off x="5123843" y="2315802"/>
            <a:ext cx="795296" cy="2660924"/>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1"/>
          <p:cNvSpPr txBox="1">
            <a:spLocks noChangeArrowheads="1"/>
          </p:cNvSpPr>
          <p:nvPr/>
        </p:nvSpPr>
        <p:spPr bwMode="auto">
          <a:xfrm>
            <a:off x="2286955" y="3419475"/>
            <a:ext cx="2795585"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t>These provide multiple sources of evidence to inform professional practice</a:t>
            </a:r>
            <a:endParaRPr lang="en-US" altLang="en-US" dirty="0">
              <a:solidFill>
                <a:srgbClr val="1F497D"/>
              </a:solidFill>
              <a:latin typeface="Calibri" panose="020F0502020204030204" pitchFamily="34" charset="0"/>
            </a:endParaRPr>
          </a:p>
        </p:txBody>
      </p:sp>
      <p:sp>
        <p:nvSpPr>
          <p:cNvPr id="30" name="AutoShape 7"/>
          <p:cNvSpPr>
            <a:spLocks noChangeArrowheads="1"/>
          </p:cNvSpPr>
          <p:nvPr/>
        </p:nvSpPr>
        <p:spPr bwMode="auto">
          <a:xfrm>
            <a:off x="8061960" y="4345305"/>
            <a:ext cx="1828800" cy="592455"/>
          </a:xfrm>
          <a:prstGeom prst="roundRect">
            <a:avLst>
              <a:gd name="adj" fmla="val 16667"/>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350" dirty="0">
                <a:solidFill>
                  <a:srgbClr val="00B0F0"/>
                </a:solidFill>
                <a:latin typeface="Calibri" panose="020F0502020204030204" pitchFamily="34" charset="0"/>
              </a:rPr>
              <a:t>State Contribution:</a:t>
            </a:r>
          </a:p>
          <a:p>
            <a:pPr eaLnBrk="1" hangingPunct="1"/>
            <a:r>
              <a:rPr lang="en-US" altLang="en-US" sz="1350" dirty="0">
                <a:solidFill>
                  <a:srgbClr val="00B0F0"/>
                </a:solidFill>
                <a:latin typeface="Calibri" panose="020F0502020204030204" pitchFamily="34" charset="0"/>
              </a:rPr>
              <a:t>Student Growth %</a:t>
            </a:r>
          </a:p>
        </p:txBody>
      </p:sp>
      <p:sp>
        <p:nvSpPr>
          <p:cNvPr id="31" name="AutoShape 7"/>
          <p:cNvSpPr>
            <a:spLocks noChangeArrowheads="1"/>
          </p:cNvSpPr>
          <p:nvPr/>
        </p:nvSpPr>
        <p:spPr bwMode="auto">
          <a:xfrm>
            <a:off x="8061960" y="4907280"/>
            <a:ext cx="1828800" cy="592455"/>
          </a:xfrm>
          <a:prstGeom prst="roundRect">
            <a:avLst>
              <a:gd name="adj" fmla="val 16667"/>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dirty="0">
                <a:solidFill>
                  <a:srgbClr val="00B050"/>
                </a:solidFill>
                <a:latin typeface="Calibri" panose="020F0502020204030204" pitchFamily="34" charset="0"/>
              </a:rPr>
              <a:t>Local Contribution: </a:t>
            </a:r>
          </a:p>
          <a:p>
            <a:pPr eaLnBrk="1" hangingPunct="1"/>
            <a:r>
              <a:rPr lang="en-US" altLang="en-US" sz="1400" b="1" dirty="0">
                <a:solidFill>
                  <a:srgbClr val="00B050"/>
                </a:solidFill>
                <a:latin typeface="Calibri" panose="020F0502020204030204" pitchFamily="34" charset="0"/>
              </a:rPr>
              <a:t>Student Growth Goals</a:t>
            </a:r>
          </a:p>
        </p:txBody>
      </p:sp>
      <p:cxnSp>
        <p:nvCxnSpPr>
          <p:cNvPr id="32" name="Straight Connector 31"/>
          <p:cNvCxnSpPr>
            <a:stCxn id="12" idx="3"/>
            <a:endCxn id="30" idx="1"/>
          </p:cNvCxnSpPr>
          <p:nvPr/>
        </p:nvCxnSpPr>
        <p:spPr>
          <a:xfrm flipV="1">
            <a:off x="7863840" y="4641533"/>
            <a:ext cx="198120" cy="335193"/>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2" idx="3"/>
            <a:endCxn id="31" idx="1"/>
          </p:cNvCxnSpPr>
          <p:nvPr/>
        </p:nvCxnSpPr>
        <p:spPr>
          <a:xfrm>
            <a:off x="7863840" y="4976726"/>
            <a:ext cx="198120" cy="22678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2973" y="441960"/>
            <a:ext cx="9372600" cy="712736"/>
          </a:xfrm>
        </p:spPr>
        <p:txBody>
          <a:bodyPr>
            <a:normAutofit/>
          </a:bodyPr>
          <a:lstStyle/>
          <a:p>
            <a:r>
              <a:rPr lang="en-US" dirty="0" smtClean="0"/>
              <a:t>Local Student Growth Goals</a:t>
            </a:r>
            <a:endParaRPr lang="en-US" dirty="0"/>
          </a:p>
        </p:txBody>
      </p:sp>
      <p:sp>
        <p:nvSpPr>
          <p:cNvPr id="3" name="Subtitle 2"/>
          <p:cNvSpPr txBox="1">
            <a:spLocks/>
          </p:cNvSpPr>
          <p:nvPr/>
        </p:nvSpPr>
        <p:spPr>
          <a:xfrm>
            <a:off x="2164079" y="1297094"/>
            <a:ext cx="7543801" cy="4844626"/>
          </a:xfrm>
          <a:prstGeom prst="rect">
            <a:avLst/>
          </a:prstGeom>
        </p:spPr>
        <p:txBody>
          <a:bodyPr>
            <a:noAutofit/>
          </a:bodyPr>
          <a:lstStyle/>
          <a:p>
            <a:pPr marL="274320" marR="0" lvl="0" indent="-228600" algn="l" defTabSz="914400" rtl="0" eaLnBrk="1" fontAlgn="auto" latinLnBrk="0" hangingPunct="1">
              <a:lnSpc>
                <a:spcPct val="90000"/>
              </a:lnSpc>
              <a:spcBef>
                <a:spcPts val="1800"/>
              </a:spcBef>
              <a:spcAft>
                <a:spcPts val="0"/>
              </a:spcAft>
              <a:buClrTx/>
              <a:buSzPct val="80000"/>
              <a:buFont typeface="Wingdings" panose="05000000000000000000" pitchFamily="2"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All K-12 teachers develop an annual local student growth goal that is approved by the principal.  </a:t>
            </a:r>
          </a:p>
          <a:p>
            <a:pPr marL="274320" marR="0" lvl="0" indent="-228600" algn="l" defTabSz="914400" rtl="0" eaLnBrk="1" fontAlgn="auto" latinLnBrk="0" hangingPunct="1">
              <a:lnSpc>
                <a:spcPct val="90000"/>
              </a:lnSpc>
              <a:spcBef>
                <a:spcPts val="1800"/>
              </a:spcBef>
              <a:spcAft>
                <a:spcPts val="0"/>
              </a:spcAft>
              <a:buClrTx/>
              <a:buSzPct val="80000"/>
              <a:buFont typeface="Wingdings" panose="05000000000000000000" pitchFamily="2"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Local student growth goal statements include an </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enduring learning (skills, concepts, or processes)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from content standards that the teacher determines is an important need of students in the class.</a:t>
            </a:r>
          </a:p>
          <a:p>
            <a:pPr marL="274320" marR="0" lvl="0" indent="-228600" algn="l" defTabSz="914400" rtl="0" eaLnBrk="1" fontAlgn="auto" latinLnBrk="0" hangingPunct="1">
              <a:lnSpc>
                <a:spcPct val="90000"/>
              </a:lnSpc>
              <a:spcBef>
                <a:spcPts val="1800"/>
              </a:spcBef>
              <a:spcAft>
                <a:spcPts val="0"/>
              </a:spcAft>
              <a:buClrTx/>
              <a:buSzPct val="80000"/>
              <a:buFont typeface="Wingdings" panose="05000000000000000000" pitchFamily="2"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The teacher assesses student learning of the enduring skill to establish a baseline.  They formatively assess the skill over time and submit the final results to the principal so the results can be used as one component of the teacher effectiveness rating.</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96240"/>
            <a:ext cx="9372600" cy="750277"/>
          </a:xfrm>
        </p:spPr>
        <p:txBody>
          <a:bodyPr>
            <a:normAutofit/>
          </a:bodyPr>
          <a:lstStyle/>
          <a:p>
            <a:r>
              <a:rPr lang="en-US" dirty="0" smtClean="0"/>
              <a:t>Components of a Student Growth Goal (SGG)</a:t>
            </a:r>
            <a:endParaRPr lang="en-US" dirty="0"/>
          </a:p>
        </p:txBody>
      </p:sp>
      <p:sp>
        <p:nvSpPr>
          <p:cNvPr id="3" name="Content Placeholder 2"/>
          <p:cNvSpPr>
            <a:spLocks noGrp="1"/>
          </p:cNvSpPr>
          <p:nvPr>
            <p:ph sz="quarter" idx="1"/>
          </p:nvPr>
        </p:nvSpPr>
        <p:spPr>
          <a:xfrm>
            <a:off x="2602522" y="1645921"/>
            <a:ext cx="8751277" cy="4373879"/>
          </a:xfrm>
        </p:spPr>
        <p:txBody>
          <a:bodyPr>
            <a:normAutofit/>
          </a:bodyPr>
          <a:lstStyle/>
          <a:p>
            <a:r>
              <a:rPr lang="en-US" sz="2400" dirty="0" smtClean="0"/>
              <a:t>Timeline</a:t>
            </a:r>
          </a:p>
          <a:p>
            <a:endParaRPr lang="en-US" sz="2400" dirty="0"/>
          </a:p>
          <a:p>
            <a:r>
              <a:rPr lang="en-US" sz="2400" dirty="0" smtClean="0"/>
              <a:t>Enduring Skill</a:t>
            </a:r>
          </a:p>
          <a:p>
            <a:endParaRPr lang="en-US" sz="2400" dirty="0"/>
          </a:p>
          <a:p>
            <a:r>
              <a:rPr lang="en-US" sz="2400" dirty="0" smtClean="0"/>
              <a:t>Growth </a:t>
            </a:r>
            <a:endParaRPr lang="en-US" sz="2400" dirty="0"/>
          </a:p>
          <a:p>
            <a:endParaRPr lang="en-US" sz="2400" dirty="0" smtClean="0"/>
          </a:p>
          <a:p>
            <a:r>
              <a:rPr lang="en-US" sz="2400" dirty="0" smtClean="0"/>
              <a:t>Proficiency </a:t>
            </a:r>
          </a:p>
          <a:p>
            <a:endParaRPr lang="en-US" sz="2400" dirty="0"/>
          </a:p>
          <a:p>
            <a:r>
              <a:rPr lang="en-US" sz="2400" dirty="0" smtClean="0"/>
              <a:t>Measurement</a:t>
            </a:r>
            <a:endParaRPr lang="en-US" sz="2400" dirty="0"/>
          </a:p>
        </p:txBody>
      </p:sp>
    </p:spTree>
    <p:extLst>
      <p:ext uri="{BB962C8B-B14F-4D97-AF65-F5344CB8AC3E}">
        <p14:creationId xmlns:p14="http://schemas.microsoft.com/office/powerpoint/2010/main" xmlns="" val="135875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22960" y="286605"/>
            <a:ext cx="7543800" cy="963076"/>
          </a:xfrm>
        </p:spPr>
        <p:txBody>
          <a:bodyPr>
            <a:normAutofit/>
          </a:bodyPr>
          <a:lstStyle/>
          <a:p>
            <a:pPr eaLnBrk="1" hangingPunct="1"/>
            <a:r>
              <a:rPr lang="en-US" altLang="en-US" dirty="0" smtClean="0"/>
              <a:t>Timeline can be . . .</a:t>
            </a:r>
          </a:p>
        </p:txBody>
      </p:sp>
      <p:sp>
        <p:nvSpPr>
          <p:cNvPr id="6" name="Slide Number Placeholder 1"/>
          <p:cNvSpPr>
            <a:spLocks noGrp="1"/>
          </p:cNvSpPr>
          <p:nvPr>
            <p:ph type="sldNum" sz="quarter" idx="12"/>
          </p:nvPr>
        </p:nvSpPr>
        <p:spPr bwMode="auto">
          <a:xfrm>
            <a:off x="7425344" y="6459786"/>
            <a:ext cx="984019"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0C13C2B-6C55-43B8-A600-D0A9763291E7}" type="slidenum">
              <a:rPr lang="en-US" altLang="en-US">
                <a:solidFill>
                  <a:srgbClr val="898989"/>
                </a:solidFill>
              </a:rPr>
              <a:pPr eaLnBrk="1" hangingPunct="1"/>
              <a:t>66</a:t>
            </a:fld>
            <a:endParaRPr lang="en-US" altLang="en-US" dirty="0">
              <a:solidFill>
                <a:srgbClr val="898989"/>
              </a:solidFill>
            </a:endParaRPr>
          </a:p>
        </p:txBody>
      </p:sp>
      <p:sp>
        <p:nvSpPr>
          <p:cNvPr id="5" name="Subtitle 2"/>
          <p:cNvSpPr>
            <a:spLocks noGrp="1"/>
          </p:cNvSpPr>
          <p:nvPr>
            <p:ph sz="quarter" idx="1"/>
          </p:nvPr>
        </p:nvSpPr>
        <p:spPr>
          <a:xfrm>
            <a:off x="1630679" y="1800014"/>
            <a:ext cx="7543801" cy="4023360"/>
          </a:xfrm>
        </p:spPr>
        <p:txBody>
          <a:bodyPr rtlCol="0">
            <a:normAutofit/>
          </a:bodyPr>
          <a:lstStyle/>
          <a:p>
            <a:pPr marL="428625" indent="-428625">
              <a:buFont typeface="Arial" panose="020B0604020202020204" pitchFamily="34" charset="0"/>
              <a:buChar char="•"/>
              <a:defRPr/>
            </a:pPr>
            <a:r>
              <a:rPr lang="en-US" sz="3600" dirty="0"/>
              <a:t>For the 2015-2016 school year……</a:t>
            </a:r>
          </a:p>
          <a:p>
            <a:pPr marL="428625" indent="-428625">
              <a:buFont typeface="Arial" panose="020B0604020202020204" pitchFamily="34" charset="0"/>
              <a:buChar char="•"/>
              <a:defRPr/>
            </a:pPr>
            <a:r>
              <a:rPr lang="en-US" sz="3600" dirty="0"/>
              <a:t>During the 9-week course……</a:t>
            </a:r>
          </a:p>
          <a:p>
            <a:pPr marL="428625" indent="-428625">
              <a:buFont typeface="Arial" panose="020B0604020202020204" pitchFamily="34" charset="0"/>
              <a:buChar char="•"/>
              <a:defRPr/>
            </a:pPr>
            <a:r>
              <a:rPr lang="en-US" sz="3600" dirty="0"/>
              <a:t>During the </a:t>
            </a:r>
            <a:r>
              <a:rPr lang="en-US" sz="3600" dirty="0" smtClean="0"/>
              <a:t>second </a:t>
            </a:r>
            <a:r>
              <a:rPr lang="en-US" sz="3600" dirty="0"/>
              <a:t>trimester…..</a:t>
            </a:r>
          </a:p>
          <a:p>
            <a:pPr marL="428625" indent="-428625">
              <a:buFont typeface="Arial" panose="020B0604020202020204" pitchFamily="34" charset="0"/>
              <a:buChar char="•"/>
              <a:defRPr/>
            </a:pPr>
            <a:r>
              <a:rPr lang="en-US" sz="3600" dirty="0"/>
              <a:t>During the 32 instructional periods this class meets for the 2015-2016 school year….</a:t>
            </a:r>
          </a:p>
          <a:p>
            <a:pPr algn="l">
              <a:defRPr/>
            </a:pPr>
            <a:endParaRPr lang="en-US" dirty="0" smtClean="0"/>
          </a:p>
          <a:p>
            <a:pPr algn="l">
              <a:defRPr/>
            </a:pPr>
            <a:endParaRPr lang="en-US" dirty="0" smtClean="0"/>
          </a:p>
          <a:p>
            <a:pPr algn="l">
              <a:defRPr/>
            </a:pPr>
            <a:endParaRPr lang="en-US" dirty="0"/>
          </a:p>
        </p:txBody>
      </p:sp>
      <p:pic>
        <p:nvPicPr>
          <p:cNvPr id="7" name="Picture 2" descr="http://media.tumblr.com/tumblr_mbpczwIkZK1r5lz43.jp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836024">
            <a:off x="7731020" y="862700"/>
            <a:ext cx="2201466" cy="20252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5440" y="1559511"/>
            <a:ext cx="8884920" cy="4401205"/>
          </a:xfrm>
          <a:prstGeom prst="rect">
            <a:avLst/>
          </a:prstGeom>
        </p:spPr>
        <p:txBody>
          <a:bodyPr wrap="square">
            <a:spAutoFit/>
          </a:bodyPr>
          <a:lstStyle/>
          <a:p>
            <a:pPr lvl="1">
              <a:buClrTx/>
              <a:buFont typeface="Arial" panose="020B0604020202020204" pitchFamily="34" charset="0"/>
              <a:buChar char="•"/>
            </a:pPr>
            <a:r>
              <a:rPr lang="en-US" sz="2800" dirty="0" smtClean="0"/>
              <a:t>When we address the timeline, we need to remember not to extend the growth goal to the end of the school year or even to KPREP Results.</a:t>
            </a:r>
          </a:p>
          <a:p>
            <a:pPr lvl="1">
              <a:buClrTx/>
              <a:buFont typeface="Arial" panose="020B0604020202020204" pitchFamily="34" charset="0"/>
              <a:buChar char="•"/>
            </a:pPr>
            <a:endParaRPr lang="en-US" sz="2800" dirty="0" smtClean="0"/>
          </a:p>
          <a:p>
            <a:pPr lvl="1">
              <a:buClrTx/>
              <a:buFont typeface="Arial" panose="020B0604020202020204" pitchFamily="34" charset="0"/>
              <a:buChar char="•"/>
            </a:pPr>
            <a:r>
              <a:rPr lang="en-US" sz="2800" dirty="0" smtClean="0"/>
              <a:t>Teachers collect and submit data to administrator by April 15.</a:t>
            </a:r>
          </a:p>
          <a:p>
            <a:pPr lvl="1">
              <a:buClrTx/>
              <a:buFont typeface="Arial" panose="020B0604020202020204" pitchFamily="34" charset="0"/>
              <a:buChar char="•"/>
            </a:pPr>
            <a:endParaRPr lang="en-US" sz="2800" dirty="0" smtClean="0"/>
          </a:p>
          <a:p>
            <a:pPr lvl="1">
              <a:buClrTx/>
              <a:buFont typeface="Arial" panose="020B0604020202020204" pitchFamily="34" charset="0"/>
              <a:buChar char="•"/>
            </a:pPr>
            <a:r>
              <a:rPr lang="en-US" sz="2800" dirty="0" smtClean="0"/>
              <a:t>For Student Growth Goals written for a course lasting less than a year, remember to collect data before the course ends.</a:t>
            </a:r>
            <a:endParaRPr lang="en-US" sz="2800" dirty="0"/>
          </a:p>
        </p:txBody>
      </p:sp>
      <p:sp>
        <p:nvSpPr>
          <p:cNvPr id="4" name="TextBox 3"/>
          <p:cNvSpPr txBox="1"/>
          <p:nvPr/>
        </p:nvSpPr>
        <p:spPr>
          <a:xfrm>
            <a:off x="2026920" y="670560"/>
            <a:ext cx="4189690" cy="584775"/>
          </a:xfrm>
          <a:prstGeom prst="rect">
            <a:avLst/>
          </a:prstGeom>
          <a:noFill/>
        </p:spPr>
        <p:txBody>
          <a:bodyPr wrap="square" rtlCol="0">
            <a:spAutoFit/>
          </a:bodyPr>
          <a:lstStyle/>
          <a:p>
            <a:r>
              <a:rPr lang="en-US" sz="3200" i="1" dirty="0" smtClean="0"/>
              <a:t>Important Note</a:t>
            </a:r>
            <a:endParaRPr lang="en-US" sz="3200" i="1"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08213" y="304800"/>
            <a:ext cx="9372600" cy="890954"/>
          </a:xfrm>
          <a:prstGeom prst="rect">
            <a:avLst/>
          </a:prstGeom>
        </p:spPr>
        <p:txBody>
          <a:bodyP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smtClean="0">
                <a:ln>
                  <a:noFill/>
                </a:ln>
                <a:solidFill>
                  <a:schemeClr val="tx1"/>
                </a:solidFill>
                <a:effectLst/>
                <a:uLnTx/>
                <a:uFillTx/>
                <a:latin typeface="Plantagenet Cherokee" panose="02020602070100000000" pitchFamily="18" charset="0"/>
                <a:ea typeface="+mj-ea"/>
                <a:cs typeface="+mj-cs"/>
              </a:rPr>
              <a:t>What is an ENDURING LEARNING</a:t>
            </a:r>
            <a:endParaRPr kumimoji="0" lang="en-US" sz="4000" b="0" i="0" u="none" strike="noStrike" kern="1200" cap="none" spc="0" normalizeH="0" baseline="0" noProof="0" dirty="0">
              <a:ln>
                <a:noFill/>
              </a:ln>
              <a:solidFill>
                <a:schemeClr val="tx1"/>
              </a:solidFill>
              <a:effectLst/>
              <a:uLnTx/>
              <a:uFillTx/>
              <a:latin typeface="Plantagenet Cherokee" panose="02020602070100000000" pitchFamily="18" charset="0"/>
              <a:ea typeface="+mj-ea"/>
              <a:cs typeface="+mj-cs"/>
            </a:endParaRPr>
          </a:p>
        </p:txBody>
      </p:sp>
      <p:sp>
        <p:nvSpPr>
          <p:cNvPr id="3" name="Content Placeholder 2"/>
          <p:cNvSpPr txBox="1">
            <a:spLocks/>
          </p:cNvSpPr>
          <p:nvPr/>
        </p:nvSpPr>
        <p:spPr>
          <a:xfrm>
            <a:off x="244699" y="1300766"/>
            <a:ext cx="10546187" cy="5232043"/>
          </a:xfrm>
          <a:prstGeom prst="rect">
            <a:avLst/>
          </a:prstGeom>
        </p:spPr>
        <p:txBody>
          <a:bodyPr>
            <a:noAutofit/>
          </a:bodyPr>
          <a:lstStyle/>
          <a:p>
            <a:pPr marL="0" marR="0" lvl="0" indent="0" algn="l" defTabSz="914400" rtl="0" eaLnBrk="1" fontAlgn="auto" latinLnBrk="0" hangingPunct="1">
              <a:lnSpc>
                <a:spcPct val="90000"/>
              </a:lnSpc>
              <a:spcBef>
                <a:spcPts val="1800"/>
              </a:spcBef>
              <a:spcAft>
                <a:spcPts val="0"/>
              </a:spcAft>
              <a:buClrTx/>
              <a:buSzPct val="80000"/>
              <a:buFont typeface="Wingdings" panose="05000000000000000000" pitchFamily="2" charset="2"/>
              <a:buNone/>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Learning that </a:t>
            </a:r>
          </a:p>
          <a:p>
            <a:pPr marL="274320" marR="0" lvl="0" indent="-228600" algn="l" defTabSz="914400" rtl="0" eaLnBrk="1" fontAlgn="auto" latinLnBrk="0" hangingPunct="1">
              <a:lnSpc>
                <a:spcPct val="90000"/>
              </a:lnSpc>
              <a:spcBef>
                <a:spcPts val="1800"/>
              </a:spcBef>
              <a:spcAft>
                <a:spcPts val="0"/>
              </a:spcAft>
              <a:buClrTx/>
              <a:buSzPct val="80000"/>
              <a:buFont typeface="Wingdings" panose="05000000000000000000" pitchFamily="2" charset="2"/>
              <a:buChar char="§"/>
              <a:tabLst/>
              <a:defRPr/>
            </a:pPr>
            <a:r>
              <a:rPr kumimoji="0" lang="en-US" sz="2800" b="0" i="0" u="sng" strike="noStrike" kern="1200" cap="none" spc="0" normalizeH="0" baseline="0" noProof="0" smtClean="0">
                <a:ln>
                  <a:noFill/>
                </a:ln>
                <a:solidFill>
                  <a:schemeClr val="tx1"/>
                </a:solidFill>
                <a:effectLst/>
                <a:uLnTx/>
                <a:uFillTx/>
                <a:latin typeface="+mn-lt"/>
                <a:ea typeface="+mn-ea"/>
                <a:cs typeface="+mn-cs"/>
              </a:rPr>
              <a:t>ENDURES</a:t>
            </a:r>
            <a:r>
              <a:rPr kumimoji="0" lang="en-US" sz="2800" b="0" i="0" u="none" strike="noStrike" kern="1200" cap="none" spc="0" normalizeH="0" baseline="0" noProof="0" smtClean="0">
                <a:ln>
                  <a:noFill/>
                </a:ln>
                <a:solidFill>
                  <a:schemeClr val="tx1"/>
                </a:solidFill>
                <a:effectLst/>
                <a:uLnTx/>
                <a:uFillTx/>
                <a:latin typeface="+mn-lt"/>
                <a:ea typeface="+mn-ea"/>
                <a:cs typeface="+mn-cs"/>
              </a:rPr>
              <a:t> beyond a single test date,</a:t>
            </a:r>
          </a:p>
          <a:p>
            <a:pPr marL="274320" marR="0" lvl="0" indent="-228600" algn="l" defTabSz="914400" rtl="0" eaLnBrk="1" fontAlgn="auto" latinLnBrk="0" hangingPunct="1">
              <a:lnSpc>
                <a:spcPct val="90000"/>
              </a:lnSpc>
              <a:spcBef>
                <a:spcPts val="1800"/>
              </a:spcBef>
              <a:spcAft>
                <a:spcPts val="0"/>
              </a:spcAft>
              <a:buClrTx/>
              <a:buSzPct val="80000"/>
              <a:buFont typeface="Wingdings" panose="05000000000000000000" pitchFamily="2" charset="2"/>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is of value in other disciplines, </a:t>
            </a:r>
          </a:p>
          <a:p>
            <a:pPr marL="274320" marR="0" lvl="0" indent="-228600" algn="l" defTabSz="914400" rtl="0" eaLnBrk="1" fontAlgn="auto" latinLnBrk="0" hangingPunct="1">
              <a:lnSpc>
                <a:spcPct val="90000"/>
              </a:lnSpc>
              <a:spcBef>
                <a:spcPts val="1800"/>
              </a:spcBef>
              <a:spcAft>
                <a:spcPts val="0"/>
              </a:spcAft>
              <a:buClrTx/>
              <a:buSzPct val="80000"/>
              <a:buFont typeface="Wingdings" panose="05000000000000000000" pitchFamily="2" charset="2"/>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is relevant beyond the classroom (applying learning to new and unique situations)</a:t>
            </a:r>
          </a:p>
          <a:p>
            <a:pPr marL="274320" marR="0" lvl="0" indent="-228600" algn="l" defTabSz="914400" rtl="0" eaLnBrk="1" fontAlgn="auto" latinLnBrk="0" hangingPunct="1">
              <a:lnSpc>
                <a:spcPct val="90000"/>
              </a:lnSpc>
              <a:spcBef>
                <a:spcPts val="1800"/>
              </a:spcBef>
              <a:spcAft>
                <a:spcPts val="0"/>
              </a:spcAft>
              <a:buClrTx/>
              <a:buSzPct val="80000"/>
              <a:buFont typeface="Wingdings" panose="05000000000000000000" pitchFamily="2" charset="2"/>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is worthy of embedded, course-long focus,</a:t>
            </a:r>
          </a:p>
          <a:p>
            <a:pPr marL="274320" marR="0" lvl="0" indent="-228600" algn="l" defTabSz="914400" rtl="0" eaLnBrk="1" fontAlgn="auto" latinLnBrk="0" hangingPunct="1">
              <a:lnSpc>
                <a:spcPct val="90000"/>
              </a:lnSpc>
              <a:spcBef>
                <a:spcPts val="1800"/>
              </a:spcBef>
              <a:spcAft>
                <a:spcPts val="0"/>
              </a:spcAft>
              <a:buClrTx/>
              <a:buSzPct val="80000"/>
              <a:buFont typeface="Wingdings" panose="05000000000000000000" pitchFamily="2" charset="2"/>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may be necessary for the next level of instruction.</a:t>
            </a:r>
          </a:p>
          <a:p>
            <a:pPr marL="274320" marR="0" lvl="0" indent="-228600" algn="l" defTabSz="914400" rtl="0" eaLnBrk="1" fontAlgn="auto" latinLnBrk="0" hangingPunct="1">
              <a:lnSpc>
                <a:spcPct val="90000"/>
              </a:lnSpc>
              <a:spcBef>
                <a:spcPts val="1800"/>
              </a:spcBef>
              <a:spcAft>
                <a:spcPts val="0"/>
              </a:spcAft>
              <a:buClrTx/>
              <a:buSzPct val="80000"/>
              <a:buFont typeface="Wingdings" panose="05000000000000000000" pitchFamily="2" charset="2"/>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Requires critical thinking (analyzing, creating and evaluating)</a:t>
            </a:r>
          </a:p>
          <a:p>
            <a:pPr marL="0" marR="0" lvl="0" indent="0" algn="l" defTabSz="914400" rtl="0" eaLnBrk="1" fontAlgn="auto" latinLnBrk="0" hangingPunct="1">
              <a:lnSpc>
                <a:spcPct val="90000"/>
              </a:lnSpc>
              <a:spcBef>
                <a:spcPts val="1800"/>
              </a:spcBef>
              <a:spcAft>
                <a:spcPts val="0"/>
              </a:spcAft>
              <a:buClrTx/>
              <a:buSzPct val="80000"/>
              <a:buFont typeface="Wingdings" panose="05000000000000000000" pitchFamily="2" charset="2"/>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How did you select the Enduring Learning?</a:t>
            </a:r>
            <a:endParaRPr lang="en-US" sz="4000" dirty="0"/>
          </a:p>
        </p:txBody>
      </p:sp>
      <p:sp>
        <p:nvSpPr>
          <p:cNvPr id="3" name="Content Placeholder 2"/>
          <p:cNvSpPr>
            <a:spLocks noGrp="1"/>
          </p:cNvSpPr>
          <p:nvPr>
            <p:ph sz="quarter" idx="1"/>
          </p:nvPr>
        </p:nvSpPr>
        <p:spPr/>
        <p:txBody>
          <a:bodyPr>
            <a:normAutofit/>
          </a:bodyPr>
          <a:lstStyle/>
          <a:p>
            <a:r>
              <a:rPr lang="en-US" sz="2800" dirty="0" smtClean="0"/>
              <a:t>KDE Website and the sample of Enduring Skills</a:t>
            </a:r>
          </a:p>
          <a:p>
            <a:r>
              <a:rPr lang="en-US" sz="2800" dirty="0" smtClean="0"/>
              <a:t>Talked to other teachers</a:t>
            </a:r>
          </a:p>
          <a:p>
            <a:r>
              <a:rPr lang="en-US" sz="2800" dirty="0" smtClean="0"/>
              <a:t>Used your expertise and experience</a:t>
            </a:r>
          </a:p>
          <a:p>
            <a:r>
              <a:rPr lang="en-US" sz="2800" dirty="0" smtClean="0"/>
              <a:t>You looked at data</a:t>
            </a:r>
          </a:p>
          <a:p>
            <a:r>
              <a:rPr lang="en-US" sz="2800" dirty="0" smtClean="0"/>
              <a:t>Maybe you developed a variety of assessments around all of your content’s enduring learning to see which was your student’s biggest need.</a:t>
            </a:r>
          </a:p>
          <a:p>
            <a:r>
              <a:rPr lang="en-US" sz="2800" dirty="0" smtClean="0"/>
              <a:t>Consult your national standards and look especially at the larger, more global statements and headings for the standards.</a:t>
            </a:r>
          </a:p>
        </p:txBody>
      </p:sp>
    </p:spTree>
    <p:extLst>
      <p:ext uri="{BB962C8B-B14F-4D97-AF65-F5344CB8AC3E}">
        <p14:creationId xmlns:p14="http://schemas.microsoft.com/office/powerpoint/2010/main" xmlns="" val="171044550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PGES Model for Summative Evaluation of Teachers</a:t>
            </a:r>
            <a:endParaRPr lang="en-US" dirty="0"/>
          </a:p>
        </p:txBody>
      </p:sp>
      <p:grpSp>
        <p:nvGrpSpPr>
          <p:cNvPr id="4" name="Group 3"/>
          <p:cNvGrpSpPr/>
          <p:nvPr/>
        </p:nvGrpSpPr>
        <p:grpSpPr>
          <a:xfrm>
            <a:off x="3554730" y="1805940"/>
            <a:ext cx="5314951" cy="3886200"/>
            <a:chOff x="3212625" y="1651519"/>
            <a:chExt cx="5654729" cy="4063481"/>
          </a:xfrm>
        </p:grpSpPr>
        <p:sp>
          <p:nvSpPr>
            <p:cNvPr id="5" name="Freeform 4"/>
            <p:cNvSpPr/>
            <p:nvPr/>
          </p:nvSpPr>
          <p:spPr>
            <a:xfrm>
              <a:off x="3962401" y="4259767"/>
              <a:ext cx="4343400" cy="1455233"/>
            </a:xfrm>
            <a:custGeom>
              <a:avLst/>
              <a:gdLst>
                <a:gd name="connsiteX0" fmla="*/ 0 w 5693446"/>
                <a:gd name="connsiteY0" fmla="*/ 857121 h 1714241"/>
                <a:gd name="connsiteX1" fmla="*/ 2846723 w 5693446"/>
                <a:gd name="connsiteY1" fmla="*/ 0 h 1714241"/>
                <a:gd name="connsiteX2" fmla="*/ 5693446 w 5693446"/>
                <a:gd name="connsiteY2" fmla="*/ 857121 h 1714241"/>
                <a:gd name="connsiteX3" fmla="*/ 2846723 w 5693446"/>
                <a:gd name="connsiteY3" fmla="*/ 1714242 h 1714241"/>
                <a:gd name="connsiteX4" fmla="*/ 0 w 5693446"/>
                <a:gd name="connsiteY4" fmla="*/ 857121 h 1714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446" h="1714241">
                  <a:moveTo>
                    <a:pt x="0" y="857121"/>
                  </a:moveTo>
                  <a:cubicBezTo>
                    <a:pt x="0" y="383746"/>
                    <a:pt x="1274521" y="0"/>
                    <a:pt x="2846723" y="0"/>
                  </a:cubicBezTo>
                  <a:cubicBezTo>
                    <a:pt x="4418925" y="0"/>
                    <a:pt x="5693446" y="383746"/>
                    <a:pt x="5693446" y="857121"/>
                  </a:cubicBezTo>
                  <a:cubicBezTo>
                    <a:pt x="5693446" y="1330496"/>
                    <a:pt x="4418925" y="1714242"/>
                    <a:pt x="2846723" y="1714242"/>
                  </a:cubicBezTo>
                  <a:cubicBezTo>
                    <a:pt x="1274521" y="1714242"/>
                    <a:pt x="0" y="1330496"/>
                    <a:pt x="0" y="857121"/>
                  </a:cubicBezTo>
                  <a:close/>
                </a:path>
              </a:pathLst>
            </a:custGeom>
            <a:gradFill flip="none" rotWithShape="1">
              <a:gsLst>
                <a:gs pos="0">
                  <a:schemeClr val="accent1">
                    <a:hueOff val="0"/>
                    <a:satOff val="0"/>
                    <a:lumOff val="0"/>
                    <a:tint val="95000"/>
                    <a:shade val="30000"/>
                    <a:satMod val="115000"/>
                  </a:schemeClr>
                </a:gs>
                <a:gs pos="50000">
                  <a:schemeClr val="accent1">
                    <a:hueOff val="0"/>
                    <a:satOff val="0"/>
                    <a:lumOff val="0"/>
                    <a:tint val="95000"/>
                    <a:shade val="67500"/>
                    <a:satMod val="115000"/>
                  </a:schemeClr>
                </a:gs>
                <a:gs pos="100000">
                  <a:schemeClr val="accent1">
                    <a:hueOff val="0"/>
                    <a:satOff val="0"/>
                    <a:lumOff val="0"/>
                    <a:tint val="95000"/>
                    <a:shade val="100000"/>
                    <a:satMod val="115000"/>
                  </a:schemeClr>
                </a:gs>
              </a:gsLst>
              <a:lin ang="2700000" scaled="1"/>
              <a:tileRect/>
            </a:gra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42485" tIns="205429" rIns="642485" bIns="205429" numCol="1" spcCol="1270" anchor="ctr" anchorCtr="0">
              <a:noAutofit/>
            </a:bodyPr>
            <a:lstStyle/>
            <a:p>
              <a:pPr algn="ctr" defTabSz="1200150">
                <a:lnSpc>
                  <a:spcPct val="90000"/>
                </a:lnSpc>
                <a:spcBef>
                  <a:spcPct val="0"/>
                </a:spcBef>
                <a:spcAft>
                  <a:spcPct val="35000"/>
                </a:spcAft>
              </a:pPr>
              <a:r>
                <a:rPr lang="en-US" b="1" dirty="0">
                  <a:solidFill>
                    <a:srgbClr val="FFFFFF"/>
                  </a:solidFill>
                </a:rPr>
                <a:t>OVERALL PERFORMANCE</a:t>
              </a:r>
            </a:p>
          </p:txBody>
        </p:sp>
        <p:sp>
          <p:nvSpPr>
            <p:cNvPr id="6" name="Left Arrow 5"/>
            <p:cNvSpPr/>
            <p:nvPr/>
          </p:nvSpPr>
          <p:spPr>
            <a:xfrm rot="13676326">
              <a:off x="3720473" y="3192403"/>
              <a:ext cx="1769497" cy="545525"/>
            </a:xfrm>
            <a:prstGeom prst="lef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7" name="Freeform 6"/>
            <p:cNvSpPr/>
            <p:nvPr/>
          </p:nvSpPr>
          <p:spPr>
            <a:xfrm>
              <a:off x="3212625" y="1652024"/>
              <a:ext cx="3284338" cy="1862009"/>
            </a:xfrm>
            <a:custGeom>
              <a:avLst/>
              <a:gdLst>
                <a:gd name="connsiteX0" fmla="*/ 0 w 4360896"/>
                <a:gd name="connsiteY0" fmla="*/ 219342 h 2193417"/>
                <a:gd name="connsiteX1" fmla="*/ 219342 w 4360896"/>
                <a:gd name="connsiteY1" fmla="*/ 0 h 2193417"/>
                <a:gd name="connsiteX2" fmla="*/ 4141554 w 4360896"/>
                <a:gd name="connsiteY2" fmla="*/ 0 h 2193417"/>
                <a:gd name="connsiteX3" fmla="*/ 4360896 w 4360896"/>
                <a:gd name="connsiteY3" fmla="*/ 219342 h 2193417"/>
                <a:gd name="connsiteX4" fmla="*/ 4360896 w 4360896"/>
                <a:gd name="connsiteY4" fmla="*/ 1974075 h 2193417"/>
                <a:gd name="connsiteX5" fmla="*/ 4141554 w 4360896"/>
                <a:gd name="connsiteY5" fmla="*/ 2193417 h 2193417"/>
                <a:gd name="connsiteX6" fmla="*/ 219342 w 4360896"/>
                <a:gd name="connsiteY6" fmla="*/ 2193417 h 2193417"/>
                <a:gd name="connsiteX7" fmla="*/ 0 w 4360896"/>
                <a:gd name="connsiteY7" fmla="*/ 1974075 h 2193417"/>
                <a:gd name="connsiteX8" fmla="*/ 0 w 4360896"/>
                <a:gd name="connsiteY8" fmla="*/ 219342 h 2193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60896" h="2193417">
                  <a:moveTo>
                    <a:pt x="0" y="219342"/>
                  </a:moveTo>
                  <a:cubicBezTo>
                    <a:pt x="0" y="98203"/>
                    <a:pt x="98203" y="0"/>
                    <a:pt x="219342" y="0"/>
                  </a:cubicBezTo>
                  <a:lnTo>
                    <a:pt x="4141554" y="0"/>
                  </a:lnTo>
                  <a:cubicBezTo>
                    <a:pt x="4262693" y="0"/>
                    <a:pt x="4360896" y="98203"/>
                    <a:pt x="4360896" y="219342"/>
                  </a:cubicBezTo>
                  <a:lnTo>
                    <a:pt x="4360896" y="1974075"/>
                  </a:lnTo>
                  <a:cubicBezTo>
                    <a:pt x="4360896" y="2095214"/>
                    <a:pt x="4262693" y="2193417"/>
                    <a:pt x="4141554" y="2193417"/>
                  </a:cubicBezTo>
                  <a:lnTo>
                    <a:pt x="219342" y="2193417"/>
                  </a:lnTo>
                  <a:cubicBezTo>
                    <a:pt x="98203" y="2193417"/>
                    <a:pt x="0" y="2095214"/>
                    <a:pt x="0" y="1974075"/>
                  </a:cubicBezTo>
                  <a:lnTo>
                    <a:pt x="0" y="219342"/>
                  </a:lnTo>
                  <a:close/>
                </a:path>
              </a:pathLst>
            </a:custGeom>
            <a:gradFill flip="none" rotWithShape="1">
              <a:gsLst>
                <a:gs pos="0">
                  <a:schemeClr val="accent1">
                    <a:hueOff val="0"/>
                    <a:satOff val="0"/>
                    <a:lumOff val="0"/>
                    <a:tint val="95000"/>
                    <a:shade val="30000"/>
                    <a:satMod val="115000"/>
                  </a:schemeClr>
                </a:gs>
                <a:gs pos="50000">
                  <a:schemeClr val="accent1">
                    <a:hueOff val="0"/>
                    <a:satOff val="0"/>
                    <a:lumOff val="0"/>
                    <a:tint val="95000"/>
                    <a:shade val="67500"/>
                    <a:satMod val="115000"/>
                  </a:schemeClr>
                </a:gs>
                <a:gs pos="100000">
                  <a:schemeClr val="accent1">
                    <a:hueOff val="0"/>
                    <a:satOff val="0"/>
                    <a:lumOff val="0"/>
                    <a:tint val="95000"/>
                    <a:shade val="100000"/>
                    <a:satMod val="115000"/>
                  </a:schemeClr>
                </a:gs>
              </a:gsLst>
              <a:lin ang="2700000" scaled="1"/>
              <a:tileRect/>
            </a:gra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99617" tIns="99617" rIns="99617" bIns="99617" numCol="1" spcCol="1270" anchor="ctr" anchorCtr="0">
              <a:noAutofit/>
            </a:bodyPr>
            <a:lstStyle/>
            <a:p>
              <a:pPr algn="ctr" defTabSz="1200150">
                <a:lnSpc>
                  <a:spcPct val="150000"/>
                </a:lnSpc>
                <a:spcBef>
                  <a:spcPct val="0"/>
                </a:spcBef>
                <a:spcAft>
                  <a:spcPct val="35000"/>
                </a:spcAft>
              </a:pPr>
              <a:r>
                <a:rPr lang="en-US" b="1" dirty="0">
                  <a:solidFill>
                    <a:srgbClr val="FFFFFF"/>
                  </a:solidFill>
                </a:rPr>
                <a:t>PROFESSIONAL </a:t>
              </a:r>
            </a:p>
            <a:p>
              <a:pPr algn="ctr" defTabSz="1200150">
                <a:lnSpc>
                  <a:spcPct val="150000"/>
                </a:lnSpc>
                <a:spcBef>
                  <a:spcPct val="0"/>
                </a:spcBef>
                <a:spcAft>
                  <a:spcPct val="35000"/>
                </a:spcAft>
              </a:pPr>
              <a:r>
                <a:rPr lang="en-US" b="1" dirty="0">
                  <a:solidFill>
                    <a:srgbClr val="FFFFFF"/>
                  </a:solidFill>
                </a:rPr>
                <a:t>PRACTICE</a:t>
              </a:r>
            </a:p>
          </p:txBody>
        </p:sp>
        <p:sp>
          <p:nvSpPr>
            <p:cNvPr id="8" name="Left Arrow 7"/>
            <p:cNvSpPr/>
            <p:nvPr/>
          </p:nvSpPr>
          <p:spPr>
            <a:xfrm rot="19021964">
              <a:off x="6923629" y="3297618"/>
              <a:ext cx="1517060" cy="566068"/>
            </a:xfrm>
            <a:prstGeom prst="lef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9" name="Freeform 8"/>
            <p:cNvSpPr/>
            <p:nvPr/>
          </p:nvSpPr>
          <p:spPr>
            <a:xfrm>
              <a:off x="6691884" y="1651519"/>
              <a:ext cx="2175470" cy="1862009"/>
            </a:xfrm>
            <a:custGeom>
              <a:avLst/>
              <a:gdLst>
                <a:gd name="connsiteX0" fmla="*/ 0 w 3719020"/>
                <a:gd name="connsiteY0" fmla="*/ 219342 h 2193417"/>
                <a:gd name="connsiteX1" fmla="*/ 219342 w 3719020"/>
                <a:gd name="connsiteY1" fmla="*/ 0 h 2193417"/>
                <a:gd name="connsiteX2" fmla="*/ 3499678 w 3719020"/>
                <a:gd name="connsiteY2" fmla="*/ 0 h 2193417"/>
                <a:gd name="connsiteX3" fmla="*/ 3719020 w 3719020"/>
                <a:gd name="connsiteY3" fmla="*/ 219342 h 2193417"/>
                <a:gd name="connsiteX4" fmla="*/ 3719020 w 3719020"/>
                <a:gd name="connsiteY4" fmla="*/ 1974075 h 2193417"/>
                <a:gd name="connsiteX5" fmla="*/ 3499678 w 3719020"/>
                <a:gd name="connsiteY5" fmla="*/ 2193417 h 2193417"/>
                <a:gd name="connsiteX6" fmla="*/ 219342 w 3719020"/>
                <a:gd name="connsiteY6" fmla="*/ 2193417 h 2193417"/>
                <a:gd name="connsiteX7" fmla="*/ 0 w 3719020"/>
                <a:gd name="connsiteY7" fmla="*/ 1974075 h 2193417"/>
                <a:gd name="connsiteX8" fmla="*/ 0 w 3719020"/>
                <a:gd name="connsiteY8" fmla="*/ 219342 h 2193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9020" h="2193417">
                  <a:moveTo>
                    <a:pt x="0" y="219342"/>
                  </a:moveTo>
                  <a:cubicBezTo>
                    <a:pt x="0" y="98203"/>
                    <a:pt x="98203" y="0"/>
                    <a:pt x="219342" y="0"/>
                  </a:cubicBezTo>
                  <a:lnTo>
                    <a:pt x="3499678" y="0"/>
                  </a:lnTo>
                  <a:cubicBezTo>
                    <a:pt x="3620817" y="0"/>
                    <a:pt x="3719020" y="98203"/>
                    <a:pt x="3719020" y="219342"/>
                  </a:cubicBezTo>
                  <a:lnTo>
                    <a:pt x="3719020" y="1974075"/>
                  </a:lnTo>
                  <a:cubicBezTo>
                    <a:pt x="3719020" y="2095214"/>
                    <a:pt x="3620817" y="2193417"/>
                    <a:pt x="3499678" y="2193417"/>
                  </a:cubicBezTo>
                  <a:lnTo>
                    <a:pt x="219342" y="2193417"/>
                  </a:lnTo>
                  <a:cubicBezTo>
                    <a:pt x="98203" y="2193417"/>
                    <a:pt x="0" y="2095214"/>
                    <a:pt x="0" y="1974075"/>
                  </a:cubicBezTo>
                  <a:lnTo>
                    <a:pt x="0" y="219342"/>
                  </a:lnTo>
                  <a:close/>
                </a:path>
              </a:pathLst>
            </a:custGeom>
            <a:gradFill flip="none" rotWithShape="1">
              <a:gsLst>
                <a:gs pos="0">
                  <a:schemeClr val="accent1">
                    <a:hueOff val="0"/>
                    <a:satOff val="0"/>
                    <a:lumOff val="0"/>
                    <a:tint val="95000"/>
                    <a:shade val="30000"/>
                    <a:satMod val="115000"/>
                  </a:schemeClr>
                </a:gs>
                <a:gs pos="50000">
                  <a:schemeClr val="accent1">
                    <a:hueOff val="0"/>
                    <a:satOff val="0"/>
                    <a:lumOff val="0"/>
                    <a:tint val="95000"/>
                    <a:shade val="67500"/>
                    <a:satMod val="115000"/>
                  </a:schemeClr>
                </a:gs>
                <a:gs pos="100000">
                  <a:schemeClr val="accent1">
                    <a:hueOff val="0"/>
                    <a:satOff val="0"/>
                    <a:lumOff val="0"/>
                    <a:tint val="95000"/>
                    <a:shade val="100000"/>
                    <a:satMod val="115000"/>
                  </a:schemeClr>
                </a:gs>
              </a:gsLst>
              <a:lin ang="2700000" scaled="1"/>
              <a:tileRect/>
            </a:gra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99617" tIns="99617" rIns="99617" bIns="99617" numCol="1" spcCol="1270" anchor="ctr" anchorCtr="0">
              <a:noAutofit/>
            </a:bodyPr>
            <a:lstStyle/>
            <a:p>
              <a:pPr algn="ctr" defTabSz="1200150">
                <a:lnSpc>
                  <a:spcPct val="150000"/>
                </a:lnSpc>
                <a:spcBef>
                  <a:spcPct val="0"/>
                </a:spcBef>
                <a:spcAft>
                  <a:spcPct val="35000"/>
                </a:spcAft>
              </a:pPr>
              <a:r>
                <a:rPr lang="en-US" sz="2700" b="1" dirty="0">
                  <a:solidFill>
                    <a:srgbClr val="FFFFFF"/>
                  </a:solidFill>
                </a:rPr>
                <a:t> </a:t>
              </a:r>
              <a:r>
                <a:rPr lang="en-US" b="1" dirty="0">
                  <a:solidFill>
                    <a:srgbClr val="FFFFFF"/>
                  </a:solidFill>
                </a:rPr>
                <a:t>STUDENT GROWTH</a:t>
              </a:r>
            </a:p>
          </p:txBody>
        </p:sp>
      </p:gr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821" y="333293"/>
            <a:ext cx="9372600" cy="880376"/>
          </a:xfrm>
        </p:spPr>
        <p:txBody>
          <a:bodyPr>
            <a:normAutofit/>
          </a:bodyPr>
          <a:lstStyle/>
          <a:p>
            <a:r>
              <a:rPr lang="en-US" sz="4000" dirty="0" smtClean="0"/>
              <a:t>Cross-Curricular Enduring Skills</a:t>
            </a:r>
            <a:endParaRPr lang="en-US" sz="4000" dirty="0"/>
          </a:p>
        </p:txBody>
      </p:sp>
      <p:sp>
        <p:nvSpPr>
          <p:cNvPr id="4" name="Subtitle 4"/>
          <p:cNvSpPr>
            <a:spLocks noGrp="1"/>
          </p:cNvSpPr>
          <p:nvPr>
            <p:ph sz="quarter" idx="1"/>
          </p:nvPr>
        </p:nvSpPr>
        <p:spPr/>
        <p:txBody>
          <a:bodyPr>
            <a:normAutofit/>
          </a:bodyPr>
          <a:lstStyle/>
          <a:p>
            <a:endParaRPr lang="en-US" sz="3300" dirty="0" smtClean="0"/>
          </a:p>
          <a:p>
            <a:r>
              <a:rPr lang="en-US" sz="3300" dirty="0" smtClean="0"/>
              <a:t>Anchor </a:t>
            </a:r>
            <a:r>
              <a:rPr lang="en-US" sz="3300" dirty="0"/>
              <a:t>Standards in reading , writing, speaking and listening are enduring skills that can be selected as enduring skills for ANY content area.</a:t>
            </a:r>
          </a:p>
          <a:p>
            <a:endParaRPr lang="en-US" dirty="0" smtClean="0"/>
          </a:p>
          <a:p>
            <a:endParaRPr lang="en-US" dirty="0" smtClean="0"/>
          </a:p>
          <a:p>
            <a:pPr algn="l"/>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345" y="599661"/>
            <a:ext cx="11379200" cy="758952"/>
          </a:xfrm>
        </p:spPr>
        <p:txBody>
          <a:bodyPr>
            <a:normAutofit fontScale="90000"/>
          </a:bodyPr>
          <a:lstStyle/>
          <a:p>
            <a:pPr algn="ctr"/>
            <a:r>
              <a:rPr lang="en-US" dirty="0" smtClean="0"/>
              <a:t> </a:t>
            </a:r>
            <a:br>
              <a:rPr lang="en-US" dirty="0" smtClean="0"/>
            </a:br>
            <a:r>
              <a:rPr lang="en-US" dirty="0" smtClean="0"/>
              <a:t/>
            </a:r>
            <a:br>
              <a:rPr lang="en-US" dirty="0" smtClean="0"/>
            </a:br>
            <a:r>
              <a:rPr lang="en-US" sz="4000" dirty="0" smtClean="0"/>
              <a:t>You have the Enduring Learning Identified. </a:t>
            </a:r>
            <a:br>
              <a:rPr lang="en-US" sz="4000" dirty="0" smtClean="0"/>
            </a:br>
            <a:r>
              <a:rPr lang="en-US" sz="4000" dirty="0" smtClean="0"/>
              <a:t> Now What?</a:t>
            </a:r>
            <a:endParaRPr lang="en-US" sz="4000" dirty="0"/>
          </a:p>
        </p:txBody>
      </p:sp>
      <p:sp>
        <p:nvSpPr>
          <p:cNvPr id="3" name="Content Placeholder 2"/>
          <p:cNvSpPr>
            <a:spLocks noGrp="1"/>
          </p:cNvSpPr>
          <p:nvPr>
            <p:ph sz="quarter" idx="1"/>
          </p:nvPr>
        </p:nvSpPr>
        <p:spPr>
          <a:xfrm>
            <a:off x="1913206" y="1336431"/>
            <a:ext cx="9646448" cy="4835769"/>
          </a:xfrm>
        </p:spPr>
        <p:txBody>
          <a:bodyPr/>
          <a:lstStyle/>
          <a:p>
            <a:r>
              <a:rPr lang="en-US" sz="2800" dirty="0" smtClean="0"/>
              <a:t>You need to consider </a:t>
            </a:r>
            <a:r>
              <a:rPr lang="en-US" sz="2800" dirty="0"/>
              <a:t>the standards that defined or help to define the Enduring </a:t>
            </a:r>
            <a:r>
              <a:rPr lang="en-US" sz="2800" dirty="0" smtClean="0"/>
              <a:t>Learning</a:t>
            </a:r>
            <a:r>
              <a:rPr lang="en-US" sz="2800" dirty="0"/>
              <a:t>.</a:t>
            </a:r>
            <a:endParaRPr lang="en-US" sz="2800" dirty="0" smtClean="0"/>
          </a:p>
          <a:p>
            <a:endParaRPr lang="en-US" sz="2800" dirty="0"/>
          </a:p>
          <a:p>
            <a:r>
              <a:rPr lang="en-US" sz="2800" dirty="0" smtClean="0"/>
              <a:t>You need to consider what </a:t>
            </a:r>
            <a:r>
              <a:rPr lang="en-US" sz="2800" dirty="0"/>
              <a:t>proficiency or mastery of the Enduring Learning looks </a:t>
            </a:r>
            <a:r>
              <a:rPr lang="en-US" sz="2800" dirty="0" smtClean="0"/>
              <a:t>liked</a:t>
            </a:r>
            <a:r>
              <a:rPr lang="en-US" sz="2800" dirty="0"/>
              <a:t>.</a:t>
            </a:r>
            <a:endParaRPr lang="en-US" sz="2800" dirty="0" smtClean="0"/>
          </a:p>
          <a:p>
            <a:endParaRPr lang="en-US" sz="2800" dirty="0"/>
          </a:p>
          <a:p>
            <a:r>
              <a:rPr lang="en-US" sz="2800" dirty="0" smtClean="0"/>
              <a:t>You need to be able to answer the question “Where are my students’ abilities in regard to the Enduring Learning?”</a:t>
            </a:r>
            <a:endParaRPr lang="en-US" sz="2800" dirty="0"/>
          </a:p>
          <a:p>
            <a:endParaRPr lang="en-US" dirty="0"/>
          </a:p>
        </p:txBody>
      </p:sp>
    </p:spTree>
    <p:extLst>
      <p:ext uri="{BB962C8B-B14F-4D97-AF65-F5344CB8AC3E}">
        <p14:creationId xmlns:p14="http://schemas.microsoft.com/office/powerpoint/2010/main" xmlns="" val="18661744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374" y="0"/>
            <a:ext cx="10825439" cy="967409"/>
          </a:xfrm>
        </p:spPr>
        <p:txBody>
          <a:bodyPr>
            <a:normAutofit/>
          </a:bodyPr>
          <a:lstStyle/>
          <a:p>
            <a:r>
              <a:rPr lang="en-US" sz="4000" dirty="0" smtClean="0"/>
              <a:t>What is Growth?</a:t>
            </a:r>
            <a:endParaRPr lang="en-US" sz="4000" dirty="0"/>
          </a:p>
        </p:txBody>
      </p:sp>
      <p:sp>
        <p:nvSpPr>
          <p:cNvPr id="3" name="Content Placeholder 2"/>
          <p:cNvSpPr>
            <a:spLocks noGrp="1"/>
          </p:cNvSpPr>
          <p:nvPr>
            <p:ph sz="quarter" idx="1"/>
          </p:nvPr>
        </p:nvSpPr>
        <p:spPr/>
        <p:txBody>
          <a:bodyPr>
            <a:normAutofit/>
          </a:bodyPr>
          <a:lstStyle/>
          <a:p>
            <a:r>
              <a:rPr lang="en-US" sz="2800" dirty="0" smtClean="0"/>
              <a:t>How many students will grow?</a:t>
            </a:r>
          </a:p>
          <a:p>
            <a:pPr marL="0" indent="0">
              <a:buNone/>
            </a:pPr>
            <a:endParaRPr lang="en-US" sz="800" dirty="0" smtClean="0"/>
          </a:p>
          <a:p>
            <a:r>
              <a:rPr lang="en-US" sz="2800" dirty="0" smtClean="0"/>
              <a:t>What does growth look like?</a:t>
            </a:r>
          </a:p>
          <a:p>
            <a:pPr marL="0" indent="0">
              <a:buNone/>
            </a:pPr>
            <a:endParaRPr lang="en-US" sz="800" dirty="0" smtClean="0"/>
          </a:p>
          <a:p>
            <a:r>
              <a:rPr lang="en-US" sz="2800" dirty="0" smtClean="0"/>
              <a:t>How can growth be measured?</a:t>
            </a:r>
          </a:p>
          <a:p>
            <a:endParaRPr lang="en-US" sz="28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765250" y="2579426"/>
            <a:ext cx="4426750" cy="3871215"/>
          </a:xfrm>
          <a:prstGeom prst="rect">
            <a:avLst/>
          </a:prstGeom>
        </p:spPr>
      </p:pic>
    </p:spTree>
    <p:extLst>
      <p:ext uri="{BB962C8B-B14F-4D97-AF65-F5344CB8AC3E}">
        <p14:creationId xmlns:p14="http://schemas.microsoft.com/office/powerpoint/2010/main" xmlns="" val="190846481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77875" y="100013"/>
            <a:ext cx="11414125" cy="1325562"/>
          </a:xfrm>
        </p:spPr>
        <p:txBody>
          <a:bodyPr>
            <a:normAutofit/>
          </a:bodyPr>
          <a:lstStyle/>
          <a:p>
            <a:pPr algn="ctr"/>
            <a:r>
              <a:rPr lang="en-US" sz="4800" dirty="0" smtClean="0">
                <a:latin typeface="+mn-lt"/>
              </a:rPr>
              <a:t>What is Proficiency?</a:t>
            </a:r>
            <a:endParaRPr lang="en-US" sz="4800" dirty="0">
              <a:latin typeface="+mn-lt"/>
            </a:endParaRPr>
          </a:p>
        </p:txBody>
      </p:sp>
      <p:sp>
        <p:nvSpPr>
          <p:cNvPr id="3" name="Content Placeholder 2"/>
          <p:cNvSpPr>
            <a:spLocks noGrp="1"/>
          </p:cNvSpPr>
          <p:nvPr>
            <p:ph idx="4294967295"/>
          </p:nvPr>
        </p:nvSpPr>
        <p:spPr>
          <a:xfrm>
            <a:off x="1425575" y="1825625"/>
            <a:ext cx="10766425" cy="4351338"/>
          </a:xfrm>
        </p:spPr>
        <p:txBody>
          <a:bodyPr>
            <a:noAutofit/>
          </a:bodyPr>
          <a:lstStyle/>
          <a:p>
            <a:pPr marL="0" indent="0" algn="ctr">
              <a:buNone/>
            </a:pPr>
            <a:r>
              <a:rPr lang="en-US" sz="3600" b="1" i="1" dirty="0" smtClean="0"/>
              <a:t>Our Question is not only “What is Proficiency”</a:t>
            </a:r>
          </a:p>
          <a:p>
            <a:pPr algn="ctr"/>
            <a:endParaRPr lang="en-US" sz="1000" dirty="0"/>
          </a:p>
          <a:p>
            <a:pPr marL="0" indent="0" algn="ctr">
              <a:buNone/>
            </a:pPr>
            <a:r>
              <a:rPr lang="en-US" sz="4000" b="1" dirty="0" smtClean="0">
                <a:solidFill>
                  <a:srgbClr val="FF0000"/>
                </a:solidFill>
              </a:rPr>
              <a:t>BUT also</a:t>
            </a:r>
          </a:p>
          <a:p>
            <a:pPr algn="ctr"/>
            <a:endParaRPr lang="en-US" sz="1000" dirty="0"/>
          </a:p>
          <a:p>
            <a:pPr marL="0" indent="0" algn="ctr">
              <a:buNone/>
            </a:pPr>
            <a:r>
              <a:rPr lang="en-US" sz="3600" b="1" i="1" dirty="0" smtClean="0"/>
              <a:t>What percent of our class can reach proficiency?</a:t>
            </a:r>
            <a:endParaRPr lang="en-US" sz="3600" b="1" i="1" dirty="0"/>
          </a:p>
        </p:txBody>
      </p:sp>
    </p:spTree>
    <p:extLst>
      <p:ext uri="{BB962C8B-B14F-4D97-AF65-F5344CB8AC3E}">
        <p14:creationId xmlns:p14="http://schemas.microsoft.com/office/powerpoint/2010/main" xmlns="" val="279452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89" y="1"/>
            <a:ext cx="11694017" cy="1285460"/>
          </a:xfrm>
        </p:spPr>
        <p:txBody>
          <a:bodyPr>
            <a:noAutofit/>
          </a:bodyPr>
          <a:lstStyle/>
          <a:p>
            <a:pPr algn="ctr"/>
            <a:r>
              <a:rPr lang="en-US" sz="4000" dirty="0" smtClean="0"/>
              <a:t/>
            </a:r>
            <a:br>
              <a:rPr lang="en-US" sz="4000" dirty="0" smtClean="0"/>
            </a:br>
            <a:r>
              <a:rPr lang="en-US" sz="4000" dirty="0" smtClean="0"/>
              <a:t>Developing a pathway toward proficiency. </a:t>
            </a:r>
            <a:br>
              <a:rPr lang="en-US" sz="4000" dirty="0" smtClean="0"/>
            </a:br>
            <a:r>
              <a:rPr lang="en-US" sz="4000" dirty="0" smtClean="0"/>
              <a:t>Things to Consider </a:t>
            </a:r>
            <a:endParaRPr lang="en-US" sz="4000" dirty="0"/>
          </a:p>
        </p:txBody>
      </p:sp>
      <p:sp>
        <p:nvSpPr>
          <p:cNvPr id="3" name="Content Placeholder 2"/>
          <p:cNvSpPr>
            <a:spLocks noGrp="1"/>
          </p:cNvSpPr>
          <p:nvPr>
            <p:ph sz="quarter" idx="1"/>
          </p:nvPr>
        </p:nvSpPr>
        <p:spPr>
          <a:xfrm>
            <a:off x="267287" y="1600199"/>
            <a:ext cx="11555520" cy="3291841"/>
          </a:xfrm>
        </p:spPr>
        <p:txBody>
          <a:bodyPr>
            <a:normAutofit/>
          </a:bodyPr>
          <a:lstStyle/>
          <a:p>
            <a:pPr marL="0" indent="0">
              <a:buNone/>
            </a:pPr>
            <a:endParaRPr lang="en-US" sz="900" dirty="0" smtClean="0"/>
          </a:p>
          <a:p>
            <a:pPr marL="0" indent="0">
              <a:buNone/>
            </a:pPr>
            <a:r>
              <a:rPr lang="en-US" sz="2800" dirty="0" smtClean="0"/>
              <a:t>1. Determine </a:t>
            </a:r>
            <a:r>
              <a:rPr lang="en-US" sz="2800" dirty="0"/>
              <a:t>proficiency for the </a:t>
            </a:r>
            <a:r>
              <a:rPr lang="en-US" sz="2800" i="1" dirty="0"/>
              <a:t>enduring </a:t>
            </a:r>
            <a:r>
              <a:rPr lang="en-US" sz="2800" i="1" dirty="0" smtClean="0"/>
              <a:t>learning </a:t>
            </a:r>
            <a:r>
              <a:rPr lang="en-US" sz="2800" dirty="0" smtClean="0"/>
              <a:t>for the age/grade 	level of your students.</a:t>
            </a:r>
            <a:endParaRPr lang="en-US" sz="900" dirty="0" smtClean="0"/>
          </a:p>
          <a:p>
            <a:pPr marL="0" indent="0">
              <a:buNone/>
            </a:pPr>
            <a:r>
              <a:rPr lang="en-US" sz="2800" dirty="0" smtClean="0"/>
              <a:t>2. Determine the progression of standards toward proficiency.</a:t>
            </a:r>
          </a:p>
          <a:p>
            <a:pPr marL="457200" indent="-457200">
              <a:buAutoNum type="arabicPeriod" startAt="2"/>
            </a:pPr>
            <a:endParaRPr lang="en-US" sz="900" dirty="0" smtClean="0"/>
          </a:p>
          <a:p>
            <a:pPr marL="514350" indent="-514350">
              <a:spcBef>
                <a:spcPts val="0"/>
              </a:spcBef>
              <a:buAutoNum type="arabicPeriod" startAt="3"/>
            </a:pPr>
            <a:r>
              <a:rPr lang="en-US" sz="2800" dirty="0" smtClean="0"/>
              <a:t>Develop a system of continuous assessment to monitor growth </a:t>
            </a:r>
          </a:p>
          <a:p>
            <a:pPr marL="0" indent="0">
              <a:spcBef>
                <a:spcPts val="0"/>
              </a:spcBef>
              <a:buNone/>
            </a:pPr>
            <a:r>
              <a:rPr lang="en-US" sz="2800" dirty="0"/>
              <a:t> </a:t>
            </a:r>
            <a:r>
              <a:rPr lang="en-US" sz="2800" dirty="0" smtClean="0"/>
              <a:t>  toward proficiency.</a:t>
            </a:r>
          </a:p>
          <a:p>
            <a:pPr marL="457200" indent="-457200">
              <a:buAutoNum type="arabicPeriod" startAt="2"/>
            </a:pPr>
            <a:endParaRPr lang="en-US" sz="2800" dirty="0"/>
          </a:p>
          <a:p>
            <a:pPr marL="0" indent="0">
              <a:buNone/>
            </a:pPr>
            <a:endParaRPr lang="en-US" sz="2800" dirty="0"/>
          </a:p>
        </p:txBody>
      </p:sp>
    </p:spTree>
    <p:extLst>
      <p:ext uri="{BB962C8B-B14F-4D97-AF65-F5344CB8AC3E}">
        <p14:creationId xmlns:p14="http://schemas.microsoft.com/office/powerpoint/2010/main" xmlns="" val="106330315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2"/>
          <p:cNvSpPr>
            <a:spLocks noGrp="1"/>
          </p:cNvSpPr>
          <p:nvPr>
            <p:ph sz="quarter" idx="1"/>
          </p:nvPr>
        </p:nvSpPr>
        <p:spPr/>
        <p:txBody>
          <a:bodyPr/>
          <a:lstStyle/>
          <a:p>
            <a:pPr marL="0" indent="0" algn="ctr">
              <a:buNone/>
            </a:pPr>
            <a:endParaRPr lang="en-US" sz="6600" dirty="0"/>
          </a:p>
          <a:p>
            <a:pPr marL="0" indent="0" algn="ctr">
              <a:buNone/>
            </a:pPr>
            <a:r>
              <a:rPr lang="en-US" sz="6600" dirty="0"/>
              <a:t>Writing a Student Growth Goal</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Growth Goal Process</a:t>
            </a:r>
            <a:endParaRPr lang="en-US" dirty="0"/>
          </a:p>
        </p:txBody>
      </p:sp>
      <p:graphicFrame>
        <p:nvGraphicFramePr>
          <p:cNvPr id="4" name="Content Placeholder 15"/>
          <p:cNvGraphicFramePr>
            <a:graphicFrameLocks noGrp="1"/>
          </p:cNvGraphicFramePr>
          <p:nvPr>
            <p:ph sz="quarter" idx="1"/>
          </p:nvPr>
        </p:nvGraphicFramePr>
        <p:xfrm>
          <a:off x="401638" y="1527175"/>
          <a:ext cx="11339512"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Determine Needs</a:t>
            </a:r>
            <a:endParaRPr lang="en-US" sz="4000" dirty="0"/>
          </a:p>
        </p:txBody>
      </p:sp>
      <p:sp>
        <p:nvSpPr>
          <p:cNvPr id="4" name="Content Placeholder 2"/>
          <p:cNvSpPr>
            <a:spLocks noGrp="1"/>
          </p:cNvSpPr>
          <p:nvPr>
            <p:ph sz="quarter" idx="1"/>
          </p:nvPr>
        </p:nvSpPr>
        <p:spPr/>
        <p:txBody>
          <a:bodyPr rtlCol="0">
            <a:normAutofit/>
          </a:bodyPr>
          <a:lstStyle/>
          <a:p>
            <a:pPr>
              <a:buFont typeface="Wingdings" pitchFamily="2" charset="2"/>
              <a:buChar char="Ø"/>
              <a:defRPr/>
            </a:pPr>
            <a:r>
              <a:rPr lang="en-US" sz="2800" dirty="0" smtClean="0"/>
              <a:t>Identify the essential /enduring skills, concepts &amp; processes for your content area for your content/grade-level standards.</a:t>
            </a:r>
          </a:p>
          <a:p>
            <a:pPr>
              <a:buFont typeface="Wingdings" pitchFamily="2" charset="2"/>
              <a:buChar char="Ø"/>
              <a:defRPr/>
            </a:pPr>
            <a:endParaRPr lang="en-US" sz="2800" dirty="0"/>
          </a:p>
          <a:p>
            <a:pPr>
              <a:buFont typeface="Wingdings" pitchFamily="2" charset="2"/>
              <a:buChar char="Ø"/>
              <a:defRPr/>
            </a:pPr>
            <a:r>
              <a:rPr lang="en-US" sz="2800" dirty="0" smtClean="0"/>
              <a:t>Determine what mastery of those skills, concepts &amp; processes looks like.</a:t>
            </a:r>
          </a:p>
          <a:p>
            <a:pPr>
              <a:buFont typeface="Wingdings" pitchFamily="2" charset="2"/>
              <a:buChar char="Ø"/>
              <a:defRPr/>
            </a:pPr>
            <a:endParaRPr lang="en-US" sz="2800" dirty="0" smtClean="0"/>
          </a:p>
          <a:p>
            <a:pPr>
              <a:buFont typeface="Wingdings" pitchFamily="2" charset="2"/>
              <a:buChar char="Ø"/>
              <a:defRPr/>
            </a:pPr>
            <a:r>
              <a:rPr lang="en-US" sz="2800" kern="0" dirty="0" smtClean="0"/>
              <a:t>Pinpoint critical areas of need.   </a:t>
            </a:r>
          </a:p>
          <a:p>
            <a:pPr>
              <a:buFont typeface="Wingdings" pitchFamily="2" charset="2"/>
              <a:buChar char="Ø"/>
              <a:defRPr/>
            </a:pPr>
            <a:endParaRPr lang="en-US" dirty="0" smtClean="0"/>
          </a:p>
          <a:p>
            <a:pPr>
              <a:buFont typeface="Wingdings" pitchFamily="2" charset="2"/>
              <a:buChar char="Ø"/>
              <a:defRPr/>
            </a:pPr>
            <a:endParaRPr lang="en-US" dirty="0"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0459" y="122882"/>
            <a:ext cx="2143307" cy="1477318"/>
          </a:xfrm>
          <a:prstGeom prst="rect">
            <a:avLst/>
          </a:prstGeom>
        </p:spPr>
      </p:pic>
      <p:sp>
        <p:nvSpPr>
          <p:cNvPr id="2" name="Title 1"/>
          <p:cNvSpPr>
            <a:spLocks noGrp="1"/>
          </p:cNvSpPr>
          <p:nvPr>
            <p:ph type="title" idx="4294967295"/>
          </p:nvPr>
        </p:nvSpPr>
        <p:spPr>
          <a:xfrm>
            <a:off x="2819400" y="304800"/>
            <a:ext cx="9372600" cy="1200150"/>
          </a:xfrm>
        </p:spPr>
        <p:txBody>
          <a:bodyPr>
            <a:noAutofit/>
          </a:bodyPr>
          <a:lstStyle/>
          <a:p>
            <a:pPr algn="ctr"/>
            <a:r>
              <a:rPr lang="en-US" sz="4000" dirty="0" smtClean="0"/>
              <a:t>What and How do we measure a SGG?  </a:t>
            </a:r>
            <a:r>
              <a:rPr lang="en-US" sz="4000" dirty="0"/>
              <a:t/>
            </a:r>
            <a:br>
              <a:rPr lang="en-US" sz="4000" dirty="0"/>
            </a:br>
            <a:r>
              <a:rPr lang="en-US" sz="4000" dirty="0" smtClean="0"/>
              <a:t>Things to Consider…..</a:t>
            </a:r>
            <a:endParaRPr lang="en-US" sz="4000" dirty="0"/>
          </a:p>
        </p:txBody>
      </p:sp>
      <p:sp>
        <p:nvSpPr>
          <p:cNvPr id="3" name="Content Placeholder 2"/>
          <p:cNvSpPr>
            <a:spLocks noGrp="1"/>
          </p:cNvSpPr>
          <p:nvPr>
            <p:ph idx="4294967295"/>
          </p:nvPr>
        </p:nvSpPr>
        <p:spPr>
          <a:xfrm>
            <a:off x="0" y="1600200"/>
            <a:ext cx="10650538" cy="4913313"/>
          </a:xfrm>
        </p:spPr>
        <p:txBody>
          <a:bodyPr>
            <a:normAutofit/>
          </a:bodyPr>
          <a:lstStyle/>
          <a:p>
            <a:r>
              <a:rPr lang="en-US" sz="2800" dirty="0" smtClean="0"/>
              <a:t>Knowledge  - The facts and concepts we want student to 		         know.</a:t>
            </a:r>
          </a:p>
          <a:p>
            <a:pPr marL="45720" indent="0">
              <a:buNone/>
            </a:pPr>
            <a:endParaRPr lang="en-US" sz="800" dirty="0" smtClean="0"/>
          </a:p>
          <a:p>
            <a:pPr>
              <a:spcBef>
                <a:spcPts val="0"/>
              </a:spcBef>
            </a:pPr>
            <a:r>
              <a:rPr lang="en-US" sz="2800" dirty="0" smtClean="0"/>
              <a:t>Reasoning  - Students use what they know to reason and</a:t>
            </a:r>
          </a:p>
          <a:p>
            <a:pPr marL="0" indent="0">
              <a:spcBef>
                <a:spcPts val="0"/>
              </a:spcBef>
              <a:buNone/>
            </a:pPr>
            <a:r>
              <a:rPr lang="en-US" sz="2800" dirty="0" smtClean="0"/>
              <a:t>              solve problems.</a:t>
            </a:r>
          </a:p>
          <a:p>
            <a:pPr marL="0" indent="0">
              <a:spcBef>
                <a:spcPts val="0"/>
              </a:spcBef>
              <a:buNone/>
            </a:pPr>
            <a:endParaRPr lang="en-US" sz="2800" dirty="0" smtClean="0"/>
          </a:p>
          <a:p>
            <a:pPr>
              <a:spcBef>
                <a:spcPts val="0"/>
              </a:spcBef>
            </a:pPr>
            <a:r>
              <a:rPr lang="en-US" sz="2800" dirty="0" smtClean="0"/>
              <a:t>Skills -       Students use their knowledge and reasoning </a:t>
            </a:r>
          </a:p>
          <a:p>
            <a:pPr marL="0" indent="0">
              <a:spcBef>
                <a:spcPts val="0"/>
              </a:spcBef>
              <a:buNone/>
            </a:pPr>
            <a:r>
              <a:rPr lang="en-US" sz="2800" dirty="0"/>
              <a:t> </a:t>
            </a:r>
            <a:r>
              <a:rPr lang="en-US" sz="2800" dirty="0" smtClean="0"/>
              <a:t>            </a:t>
            </a:r>
            <a:r>
              <a:rPr lang="en-US" sz="2800" dirty="0"/>
              <a:t> </a:t>
            </a:r>
            <a:r>
              <a:rPr lang="en-US" sz="2800" dirty="0" smtClean="0"/>
              <a:t>to perform a task . </a:t>
            </a:r>
          </a:p>
          <a:p>
            <a:pPr marL="0" indent="0">
              <a:spcBef>
                <a:spcPts val="0"/>
              </a:spcBef>
              <a:buNone/>
            </a:pPr>
            <a:r>
              <a:rPr lang="en-US" sz="2800" dirty="0" smtClean="0"/>
              <a:t>  </a:t>
            </a:r>
          </a:p>
          <a:p>
            <a:pPr>
              <a:spcBef>
                <a:spcPts val="0"/>
              </a:spcBef>
            </a:pPr>
            <a:r>
              <a:rPr lang="en-US" sz="2800" dirty="0" smtClean="0"/>
              <a:t>Products -    Students use their knowledge, reasoning, and</a:t>
            </a:r>
          </a:p>
          <a:p>
            <a:pPr marL="0" indent="0">
              <a:spcBef>
                <a:spcPts val="0"/>
              </a:spcBef>
              <a:buNone/>
            </a:pPr>
            <a:r>
              <a:rPr lang="en-US" sz="2800" dirty="0"/>
              <a:t> </a:t>
            </a:r>
            <a:r>
              <a:rPr lang="en-US" sz="2800" dirty="0" smtClean="0"/>
              <a:t>             skills to create concrete products.</a:t>
            </a:r>
          </a:p>
          <a:p>
            <a:endParaRPr lang="en-US" sz="2800" dirty="0"/>
          </a:p>
          <a:p>
            <a:endParaRPr lang="en-US" sz="2800" dirty="0"/>
          </a:p>
        </p:txBody>
      </p:sp>
    </p:spTree>
    <p:extLst>
      <p:ext uri="{BB962C8B-B14F-4D97-AF65-F5344CB8AC3E}">
        <p14:creationId xmlns:p14="http://schemas.microsoft.com/office/powerpoint/2010/main" xmlns="" val="56308183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SGG using a SMART process</a:t>
            </a:r>
            <a:endParaRPr lang="en-US" dirty="0"/>
          </a:p>
        </p:txBody>
      </p:sp>
      <p:graphicFrame>
        <p:nvGraphicFramePr>
          <p:cNvPr id="4" name="Content Placeholder 15"/>
          <p:cNvGraphicFramePr>
            <a:graphicFrameLocks noGrp="1"/>
          </p:cNvGraphicFramePr>
          <p:nvPr>
            <p:ph sz="quarter" idx="1"/>
          </p:nvPr>
        </p:nvGraphicFramePr>
        <p:xfrm>
          <a:off x="401638" y="1527175"/>
          <a:ext cx="11339512"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245660" y="0"/>
            <a:ext cx="11505062" cy="6858000"/>
          </a:xfrm>
          <a:prstGeom prst="rect">
            <a:avLst/>
          </a:prstGeom>
        </p:spPr>
      </p:pic>
    </p:spTree>
    <p:extLst>
      <p:ext uri="{BB962C8B-B14F-4D97-AF65-F5344CB8AC3E}">
        <p14:creationId xmlns:p14="http://schemas.microsoft.com/office/powerpoint/2010/main" xmlns="" val="187376523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8213" y="304800"/>
            <a:ext cx="9372600" cy="746760"/>
          </a:xfrm>
        </p:spPr>
        <p:txBody>
          <a:bodyPr>
            <a:normAutofit/>
          </a:bodyPr>
          <a:lstStyle/>
          <a:p>
            <a:r>
              <a:rPr lang="en-US" dirty="0" smtClean="0"/>
              <a:t>SMART Process</a:t>
            </a:r>
            <a:endParaRPr lang="en-US" dirty="0"/>
          </a:p>
        </p:txBody>
      </p:sp>
      <p:graphicFrame>
        <p:nvGraphicFramePr>
          <p:cNvPr id="4" name="Content Placeholder 4"/>
          <p:cNvGraphicFramePr>
            <a:graphicFrameLocks noGrp="1"/>
          </p:cNvGraphicFramePr>
          <p:nvPr>
            <p:ph sz="quarter" idx="1"/>
          </p:nvPr>
        </p:nvGraphicFramePr>
        <p:xfrm>
          <a:off x="1385252" y="1082040"/>
          <a:ext cx="10486708" cy="5379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478724"/>
          </a:xfrm>
        </p:spPr>
        <p:txBody>
          <a:bodyPr>
            <a:normAutofit/>
          </a:bodyPr>
          <a:lstStyle/>
          <a:p>
            <a:pPr algn="ctr"/>
            <a:r>
              <a:rPr lang="en-US" sz="6000" dirty="0" smtClean="0"/>
              <a:t>How do we measure each student’s ability in relation to the enduring skill?</a:t>
            </a:r>
            <a:endParaRPr lang="en-US" sz="6000" dirty="0"/>
          </a:p>
        </p:txBody>
      </p:sp>
    </p:spTree>
    <p:extLst>
      <p:ext uri="{BB962C8B-B14F-4D97-AF65-F5344CB8AC3E}">
        <p14:creationId xmlns:p14="http://schemas.microsoft.com/office/powerpoint/2010/main" xmlns="" val="215548931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365125"/>
            <a:ext cx="10839450" cy="1325563"/>
          </a:xfrm>
        </p:spPr>
        <p:txBody>
          <a:bodyPr>
            <a:normAutofit/>
          </a:bodyPr>
          <a:lstStyle/>
          <a:p>
            <a:pPr algn="ctr"/>
            <a:r>
              <a:rPr lang="en-US" sz="8000" dirty="0" smtClean="0">
                <a:latin typeface="+mn-lt"/>
              </a:rPr>
              <a:t>Setting a Baseline</a:t>
            </a:r>
            <a:endParaRPr lang="en-US" sz="8000" dirty="0">
              <a:latin typeface="+mn-lt"/>
            </a:endParaRPr>
          </a:p>
        </p:txBody>
      </p:sp>
      <p:sp>
        <p:nvSpPr>
          <p:cNvPr id="3" name="Content Placeholder 2"/>
          <p:cNvSpPr>
            <a:spLocks noGrp="1"/>
          </p:cNvSpPr>
          <p:nvPr>
            <p:ph sz="quarter" idx="1"/>
          </p:nvPr>
        </p:nvSpPr>
        <p:spPr>
          <a:xfrm>
            <a:off x="389020" y="1841667"/>
            <a:ext cx="11241505" cy="4719554"/>
          </a:xfrm>
        </p:spPr>
        <p:txBody>
          <a:bodyPr>
            <a:normAutofit fontScale="92500" lnSpcReduction="20000"/>
          </a:bodyPr>
          <a:lstStyle/>
          <a:p>
            <a:pPr marL="0" indent="0" algn="ctr">
              <a:buNone/>
            </a:pPr>
            <a:r>
              <a:rPr lang="en-US" dirty="0" smtClean="0"/>
              <a:t>  </a:t>
            </a:r>
            <a:r>
              <a:rPr lang="en-US" sz="6000" b="1" i="1" dirty="0" smtClean="0"/>
              <a:t>Multiple Assessments </a:t>
            </a:r>
            <a:r>
              <a:rPr lang="en-US" sz="6000" dirty="0" smtClean="0"/>
              <a:t>Around the </a:t>
            </a:r>
          </a:p>
          <a:p>
            <a:pPr marL="0" indent="0" algn="ctr">
              <a:buNone/>
            </a:pPr>
            <a:r>
              <a:rPr lang="en-US" sz="6000" dirty="0" smtClean="0"/>
              <a:t>Enduring Skill</a:t>
            </a:r>
          </a:p>
          <a:p>
            <a:pPr marL="0" indent="0" algn="ctr">
              <a:buNone/>
            </a:pPr>
            <a:endParaRPr lang="en-US" sz="3200" dirty="0"/>
          </a:p>
          <a:p>
            <a:pPr marL="0" indent="0" algn="ctr">
              <a:buNone/>
            </a:pPr>
            <a:r>
              <a:rPr lang="en-US" sz="4800" i="1" dirty="0" smtClean="0">
                <a:effectLst>
                  <a:outerShdw blurRad="38100" dist="38100" dir="2700000" algn="tl">
                    <a:srgbClr val="000000">
                      <a:alpha val="43137"/>
                    </a:srgbClr>
                  </a:outerShdw>
                </a:effectLst>
              </a:rPr>
              <a:t>VS</a:t>
            </a:r>
          </a:p>
          <a:p>
            <a:pPr marL="0" indent="0" algn="ctr">
              <a:buNone/>
            </a:pPr>
            <a:endParaRPr lang="en-US" dirty="0"/>
          </a:p>
          <a:p>
            <a:pPr marL="0" indent="0" algn="ctr">
              <a:buNone/>
            </a:pPr>
            <a:r>
              <a:rPr lang="en-US" sz="6000" b="1" i="1" dirty="0" smtClean="0"/>
              <a:t>Single Test</a:t>
            </a:r>
            <a:endParaRPr lang="en-US" sz="6000" b="1" i="1" dirty="0"/>
          </a:p>
        </p:txBody>
      </p:sp>
    </p:spTree>
    <p:extLst>
      <p:ext uri="{BB962C8B-B14F-4D97-AF65-F5344CB8AC3E}">
        <p14:creationId xmlns:p14="http://schemas.microsoft.com/office/powerpoint/2010/main" xmlns="" val="260792611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600" dirty="0" smtClean="0">
                <a:latin typeface="+mn-lt"/>
              </a:rPr>
              <a:t>Setting A Baseline</a:t>
            </a:r>
            <a:endParaRPr lang="en-US" sz="6600" dirty="0">
              <a:latin typeface="+mn-lt"/>
            </a:endParaRPr>
          </a:p>
        </p:txBody>
      </p:sp>
      <p:sp>
        <p:nvSpPr>
          <p:cNvPr id="3" name="Content Placeholder 2"/>
          <p:cNvSpPr>
            <a:spLocks noGrp="1"/>
          </p:cNvSpPr>
          <p:nvPr>
            <p:ph sz="quarter" idx="1"/>
          </p:nvPr>
        </p:nvSpPr>
        <p:spPr>
          <a:xfrm>
            <a:off x="389020" y="1841667"/>
            <a:ext cx="11241505" cy="4719554"/>
          </a:xfrm>
        </p:spPr>
        <p:txBody>
          <a:bodyPr>
            <a:normAutofit/>
          </a:bodyPr>
          <a:lstStyle/>
          <a:p>
            <a:pPr marL="0" indent="0" algn="ctr">
              <a:buNone/>
            </a:pPr>
            <a:r>
              <a:rPr lang="en-US" dirty="0" smtClean="0"/>
              <a:t>  </a:t>
            </a:r>
            <a:r>
              <a:rPr lang="en-US" sz="5400" dirty="0" smtClean="0"/>
              <a:t>Multiple Assessments Around the </a:t>
            </a:r>
          </a:p>
          <a:p>
            <a:pPr marL="0" indent="0" algn="ctr">
              <a:buNone/>
            </a:pPr>
            <a:r>
              <a:rPr lang="en-US" sz="5400" dirty="0" smtClean="0"/>
              <a:t>Enduring Skill</a:t>
            </a:r>
          </a:p>
          <a:p>
            <a:pPr marL="0" indent="0" algn="ctr">
              <a:buNone/>
            </a:pPr>
            <a:endParaRPr lang="en-US" sz="5400" dirty="0"/>
          </a:p>
          <a:p>
            <a:pPr marL="0" indent="0" algn="ctr">
              <a:buNone/>
            </a:pPr>
            <a:r>
              <a:rPr lang="en-US" sz="5400" dirty="0" smtClean="0"/>
              <a:t>HOW?</a:t>
            </a:r>
            <a:endParaRPr lang="en-US" sz="5400" dirty="0"/>
          </a:p>
        </p:txBody>
      </p:sp>
    </p:spTree>
    <p:extLst>
      <p:ext uri="{BB962C8B-B14F-4D97-AF65-F5344CB8AC3E}">
        <p14:creationId xmlns:p14="http://schemas.microsoft.com/office/powerpoint/2010/main" xmlns="" val="157279376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9538" y="-150813"/>
            <a:ext cx="12082462" cy="1379538"/>
          </a:xfrm>
        </p:spPr>
        <p:txBody>
          <a:bodyPr>
            <a:normAutofit/>
          </a:bodyPr>
          <a:lstStyle/>
          <a:p>
            <a:pPr algn="ctr"/>
            <a:r>
              <a:rPr lang="en-US" sz="7200" dirty="0" smtClean="0">
                <a:latin typeface="+mn-lt"/>
              </a:rPr>
              <a:t>Baseline</a:t>
            </a:r>
            <a:endParaRPr lang="en-US" sz="7200" dirty="0">
              <a:latin typeface="+mn-lt"/>
            </a:endParaRPr>
          </a:p>
        </p:txBody>
      </p:sp>
      <p:sp>
        <p:nvSpPr>
          <p:cNvPr id="3" name="Content Placeholder 2"/>
          <p:cNvSpPr>
            <a:spLocks noGrp="1"/>
          </p:cNvSpPr>
          <p:nvPr>
            <p:ph idx="4294967295"/>
          </p:nvPr>
        </p:nvSpPr>
        <p:spPr>
          <a:xfrm>
            <a:off x="0" y="1279525"/>
            <a:ext cx="11215688" cy="4876800"/>
          </a:xfrm>
        </p:spPr>
        <p:txBody>
          <a:bodyPr>
            <a:noAutofit/>
          </a:bodyPr>
          <a:lstStyle/>
          <a:p>
            <a:pPr marL="0" indent="0">
              <a:buNone/>
            </a:pPr>
            <a:r>
              <a:rPr lang="en-US" sz="3200" dirty="0" smtClean="0"/>
              <a:t>From the pre-assessments we must ask:</a:t>
            </a:r>
          </a:p>
          <a:p>
            <a:pPr marL="0" indent="0">
              <a:buNone/>
            </a:pPr>
            <a:endParaRPr lang="en-US" sz="3200" dirty="0" smtClean="0"/>
          </a:p>
          <a:p>
            <a:pPr lvl="1"/>
            <a:r>
              <a:rPr lang="en-US" sz="3200" dirty="0" smtClean="0"/>
              <a:t>Where were my students abilities compared to the enduring skill?</a:t>
            </a:r>
          </a:p>
          <a:p>
            <a:pPr lvl="1"/>
            <a:endParaRPr lang="en-US" sz="3200" dirty="0"/>
          </a:p>
          <a:p>
            <a:pPr lvl="1"/>
            <a:r>
              <a:rPr lang="en-US" sz="3200" dirty="0" smtClean="0"/>
              <a:t>What percent of my class can I reasonably expect to reach proficiency?</a:t>
            </a:r>
          </a:p>
          <a:p>
            <a:pPr marL="457200" lvl="1" indent="0">
              <a:buNone/>
            </a:pPr>
            <a:endParaRPr lang="en-US" sz="3200" dirty="0"/>
          </a:p>
          <a:p>
            <a:pPr lvl="1"/>
            <a:r>
              <a:rPr lang="en-US" sz="3200" dirty="0" smtClean="0"/>
              <a:t>How much growth can I expect each student to make? </a:t>
            </a:r>
          </a:p>
          <a:p>
            <a:pPr lvl="1"/>
            <a:endParaRPr lang="en-US" sz="3600" dirty="0"/>
          </a:p>
          <a:p>
            <a:pPr marL="457200" lvl="1" indent="0">
              <a:buNone/>
            </a:pPr>
            <a:endParaRPr lang="en-US" sz="3200" dirty="0" smtClean="0"/>
          </a:p>
          <a:p>
            <a:pPr lvl="1"/>
            <a:endParaRPr lang="en-US" sz="3200" dirty="0"/>
          </a:p>
        </p:txBody>
      </p:sp>
    </p:spTree>
    <p:extLst>
      <p:ext uri="{BB962C8B-B14F-4D97-AF65-F5344CB8AC3E}">
        <p14:creationId xmlns:p14="http://schemas.microsoft.com/office/powerpoint/2010/main" xmlns="" val="334653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Using Multiple Sources and Kinds of Evidence</a:t>
            </a:r>
            <a:endParaRPr lang="en-US" dirty="0"/>
          </a:p>
        </p:txBody>
      </p:sp>
      <p:sp>
        <p:nvSpPr>
          <p:cNvPr id="3" name="Content Placeholder 2"/>
          <p:cNvSpPr>
            <a:spLocks noGrp="1"/>
          </p:cNvSpPr>
          <p:nvPr>
            <p:ph sz="quarter" idx="1"/>
          </p:nvPr>
        </p:nvSpPr>
        <p:spPr/>
        <p:txBody>
          <a:bodyPr/>
          <a:lstStyle/>
          <a:p>
            <a:endParaRPr lang="en-US" dirty="0"/>
          </a:p>
        </p:txBody>
      </p:sp>
      <p:pic>
        <p:nvPicPr>
          <p:cNvPr id="4" name="Picture 6" descr="http://trails.asanet.org/Resource%20Thumbnails/thumb_evidence.jp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496175" y="1639967"/>
            <a:ext cx="2400300" cy="2400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3078479" y="1708627"/>
            <a:ext cx="3369161" cy="3970318"/>
          </a:xfrm>
          <a:prstGeom prst="rect">
            <a:avLst/>
          </a:prstGeom>
          <a:noFill/>
          <a:ln w="28575">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a:solidFill>
                  <a:srgbClr val="000000"/>
                </a:solidFill>
              </a:rPr>
              <a:t>Do the sources of evidence provide the data needed to accurately measure where students are in mastering the enduring skill for the identified area of need?</a:t>
            </a:r>
          </a:p>
        </p:txBody>
      </p:sp>
      <p:sp>
        <p:nvSpPr>
          <p:cNvPr id="6" name="Oval 5"/>
          <p:cNvSpPr/>
          <p:nvPr/>
        </p:nvSpPr>
        <p:spPr>
          <a:xfrm rot="20663614">
            <a:off x="7404365" y="4426435"/>
            <a:ext cx="2465784" cy="82986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50" b="1" dirty="0">
                <a:solidFill>
                  <a:srgbClr val="FFFFFF"/>
                </a:solidFill>
                <a:effectLst>
                  <a:outerShdw blurRad="38100" dist="38100" dir="2700000" algn="tl">
                    <a:srgbClr val="000000">
                      <a:alpha val="43137"/>
                    </a:srgbClr>
                  </a:outerShdw>
                </a:effectLst>
              </a:rPr>
              <a:t>Think beyond paper and pencil tests.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600" b="1" dirty="0" smtClean="0"/>
              <a:t>Example:  Inference </a:t>
            </a:r>
            <a:endParaRPr lang="en-US" sz="6600" b="1" dirty="0"/>
          </a:p>
        </p:txBody>
      </p:sp>
      <p:sp>
        <p:nvSpPr>
          <p:cNvPr id="3" name="Content Placeholder 2"/>
          <p:cNvSpPr>
            <a:spLocks noGrp="1"/>
          </p:cNvSpPr>
          <p:nvPr>
            <p:ph sz="quarter" idx="1"/>
          </p:nvPr>
        </p:nvSpPr>
        <p:spPr/>
        <p:txBody>
          <a:bodyPr>
            <a:normAutofit/>
          </a:bodyPr>
          <a:lstStyle/>
          <a:p>
            <a:r>
              <a:rPr lang="en-US" sz="4000" dirty="0" smtClean="0"/>
              <a:t>Given a body of text, recognizing a correct inference (Multiple Choice)</a:t>
            </a:r>
          </a:p>
          <a:p>
            <a:endParaRPr lang="en-US" sz="1400" dirty="0"/>
          </a:p>
          <a:p>
            <a:r>
              <a:rPr lang="en-US" sz="4000" dirty="0" smtClean="0"/>
              <a:t>Given a body of text, generate an acceptable inference (Constructed Response)</a:t>
            </a:r>
          </a:p>
          <a:p>
            <a:endParaRPr lang="en-US" sz="1400" dirty="0"/>
          </a:p>
          <a:p>
            <a:r>
              <a:rPr lang="en-US" sz="4000" dirty="0" smtClean="0"/>
              <a:t>Improve incorrect inferences</a:t>
            </a:r>
            <a:endParaRPr lang="en-US" sz="4000" dirty="0"/>
          </a:p>
        </p:txBody>
      </p:sp>
      <p:sp>
        <p:nvSpPr>
          <p:cNvPr id="4" name="Oval 3"/>
          <p:cNvSpPr/>
          <p:nvPr/>
        </p:nvSpPr>
        <p:spPr>
          <a:xfrm rot="9543845" flipV="1">
            <a:off x="3134226" y="1849855"/>
            <a:ext cx="4363453" cy="1187116"/>
          </a:xfrm>
          <a:prstGeom prst="ellipse">
            <a:avLst/>
          </a:prstGeom>
          <a:solidFill>
            <a:schemeClr val="accent1">
              <a:alpha val="9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t>OK</a:t>
            </a:r>
            <a:endParaRPr lang="en-US" sz="4400" dirty="0"/>
          </a:p>
        </p:txBody>
      </p:sp>
      <p:sp>
        <p:nvSpPr>
          <p:cNvPr id="5" name="Oval 4"/>
          <p:cNvSpPr/>
          <p:nvPr/>
        </p:nvSpPr>
        <p:spPr>
          <a:xfrm rot="9543845" flipV="1">
            <a:off x="5834315" y="3279852"/>
            <a:ext cx="4363453" cy="1187116"/>
          </a:xfrm>
          <a:prstGeom prst="ellipse">
            <a:avLst/>
          </a:prstGeom>
          <a:solidFill>
            <a:schemeClr val="accent1">
              <a:alpha val="9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t>BETTER</a:t>
            </a:r>
            <a:endParaRPr lang="en-US" sz="4400" dirty="0"/>
          </a:p>
        </p:txBody>
      </p:sp>
      <p:sp>
        <p:nvSpPr>
          <p:cNvPr id="6" name="Oval 5"/>
          <p:cNvSpPr/>
          <p:nvPr/>
        </p:nvSpPr>
        <p:spPr>
          <a:xfrm rot="9543845" flipV="1">
            <a:off x="1334749" y="4517762"/>
            <a:ext cx="4363453" cy="1187116"/>
          </a:xfrm>
          <a:prstGeom prst="ellipse">
            <a:avLst/>
          </a:prstGeom>
          <a:solidFill>
            <a:schemeClr val="accent1">
              <a:alpha val="9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t>EVEN</a:t>
            </a:r>
          </a:p>
          <a:p>
            <a:pPr algn="ctr"/>
            <a:r>
              <a:rPr lang="en-US" sz="4400" dirty="0" smtClean="0"/>
              <a:t>BETTER</a:t>
            </a:r>
            <a:endParaRPr lang="en-US" sz="4400" dirty="0"/>
          </a:p>
        </p:txBody>
      </p:sp>
    </p:spTree>
    <p:extLst>
      <p:ext uri="{BB962C8B-B14F-4D97-AF65-F5344CB8AC3E}">
        <p14:creationId xmlns:p14="http://schemas.microsoft.com/office/powerpoint/2010/main" xmlns="" val="414066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369" y="304800"/>
            <a:ext cx="11088444" cy="1200416"/>
          </a:xfrm>
        </p:spPr>
        <p:txBody>
          <a:bodyPr>
            <a:normAutofit fontScale="90000"/>
          </a:bodyPr>
          <a:lstStyle/>
          <a:p>
            <a:pPr algn="ctr"/>
            <a:r>
              <a:rPr lang="en-US" sz="6600" b="1" dirty="0" smtClean="0"/>
              <a:t>Example: Tells and Retells Story</a:t>
            </a:r>
            <a:endParaRPr lang="en-US" sz="6600" b="1" dirty="0"/>
          </a:p>
        </p:txBody>
      </p:sp>
      <p:sp>
        <p:nvSpPr>
          <p:cNvPr id="3" name="Content Placeholder 2"/>
          <p:cNvSpPr>
            <a:spLocks noGrp="1"/>
          </p:cNvSpPr>
          <p:nvPr>
            <p:ph sz="quarter" idx="1"/>
          </p:nvPr>
        </p:nvSpPr>
        <p:spPr/>
        <p:txBody>
          <a:bodyPr>
            <a:normAutofit/>
          </a:bodyPr>
          <a:lstStyle/>
          <a:p>
            <a:r>
              <a:rPr lang="en-US" sz="4000" dirty="0" smtClean="0"/>
              <a:t>Teacher reads a story and ask students to draw a picture of what happens in the story.</a:t>
            </a:r>
          </a:p>
          <a:p>
            <a:r>
              <a:rPr lang="en-US" sz="4000" dirty="0" smtClean="0"/>
              <a:t>Teacher reads a story and ask questions about the story</a:t>
            </a:r>
          </a:p>
          <a:p>
            <a:r>
              <a:rPr lang="en-US" sz="4000" dirty="0" smtClean="0"/>
              <a:t>The teacher reads a story and sees if the students can act out the story.</a:t>
            </a:r>
            <a:endParaRPr lang="en-US" sz="4000" dirty="0"/>
          </a:p>
          <a:p>
            <a:endParaRPr lang="en-US" sz="4000" dirty="0" smtClean="0"/>
          </a:p>
          <a:p>
            <a:endParaRPr lang="en-US" sz="1400" dirty="0"/>
          </a:p>
          <a:p>
            <a:endParaRPr lang="en-US" sz="4000" dirty="0"/>
          </a:p>
        </p:txBody>
      </p:sp>
      <p:sp>
        <p:nvSpPr>
          <p:cNvPr id="4" name="Oval 3"/>
          <p:cNvSpPr/>
          <p:nvPr/>
        </p:nvSpPr>
        <p:spPr>
          <a:xfrm rot="9543845" flipV="1">
            <a:off x="3118986" y="1849855"/>
            <a:ext cx="4363453" cy="1187116"/>
          </a:xfrm>
          <a:prstGeom prst="ellipse">
            <a:avLst/>
          </a:prstGeom>
          <a:solidFill>
            <a:schemeClr val="accent1">
              <a:alpha val="9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t>OK</a:t>
            </a:r>
            <a:endParaRPr lang="en-US" sz="4400" dirty="0"/>
          </a:p>
        </p:txBody>
      </p:sp>
      <p:sp>
        <p:nvSpPr>
          <p:cNvPr id="5" name="Oval 4"/>
          <p:cNvSpPr/>
          <p:nvPr/>
        </p:nvSpPr>
        <p:spPr>
          <a:xfrm rot="9543845" flipV="1">
            <a:off x="5834315" y="3279852"/>
            <a:ext cx="4363453" cy="1187116"/>
          </a:xfrm>
          <a:prstGeom prst="ellipse">
            <a:avLst/>
          </a:prstGeom>
          <a:solidFill>
            <a:schemeClr val="accent1">
              <a:alpha val="9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t>BETTER</a:t>
            </a:r>
            <a:endParaRPr lang="en-US" sz="4400" dirty="0"/>
          </a:p>
        </p:txBody>
      </p:sp>
      <p:sp>
        <p:nvSpPr>
          <p:cNvPr id="6" name="Oval 5"/>
          <p:cNvSpPr/>
          <p:nvPr/>
        </p:nvSpPr>
        <p:spPr>
          <a:xfrm rot="9543845" flipV="1">
            <a:off x="1334749" y="4517762"/>
            <a:ext cx="4363453" cy="1187116"/>
          </a:xfrm>
          <a:prstGeom prst="ellipse">
            <a:avLst/>
          </a:prstGeom>
          <a:solidFill>
            <a:schemeClr val="accent1">
              <a:alpha val="9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t>EVEN</a:t>
            </a:r>
          </a:p>
          <a:p>
            <a:pPr algn="ctr"/>
            <a:r>
              <a:rPr lang="en-US" sz="4400" dirty="0" smtClean="0"/>
              <a:t>BETTER</a:t>
            </a:r>
            <a:endParaRPr lang="en-US" sz="4400" dirty="0"/>
          </a:p>
        </p:txBody>
      </p:sp>
    </p:spTree>
    <p:extLst>
      <p:ext uri="{BB962C8B-B14F-4D97-AF65-F5344CB8AC3E}">
        <p14:creationId xmlns:p14="http://schemas.microsoft.com/office/powerpoint/2010/main" xmlns="" val="122464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653" y="335280"/>
            <a:ext cx="9372600" cy="788936"/>
          </a:xfrm>
        </p:spPr>
        <p:txBody>
          <a:bodyPr>
            <a:normAutofit fontScale="90000"/>
          </a:bodyPr>
          <a:lstStyle/>
          <a:p>
            <a:r>
              <a:rPr lang="en-US" sz="3600" dirty="0" smtClean="0"/>
              <a:t>Student Growth Goals – Comparability and Rigor</a:t>
            </a:r>
            <a:endParaRPr lang="en-US" sz="3600" dirty="0"/>
          </a:p>
        </p:txBody>
      </p:sp>
      <p:sp>
        <p:nvSpPr>
          <p:cNvPr id="3" name="Content Placeholder 2"/>
          <p:cNvSpPr txBox="1">
            <a:spLocks/>
          </p:cNvSpPr>
          <p:nvPr/>
        </p:nvSpPr>
        <p:spPr>
          <a:xfrm>
            <a:off x="2194559" y="1419014"/>
            <a:ext cx="9403081" cy="4890346"/>
          </a:xfrm>
          <a:prstGeom prst="rect">
            <a:avLst/>
          </a:prstGeom>
        </p:spPr>
        <p:txBody>
          <a:bodyPr>
            <a:noAutofit/>
          </a:bodyPr>
          <a:lstStyle/>
          <a:p>
            <a:pPr marL="0" marR="0" lvl="0" indent="0" algn="l" defTabSz="914400" rtl="0" eaLnBrk="1" fontAlgn="auto" latinLnBrk="0" hangingPunct="1">
              <a:lnSpc>
                <a:spcPct val="90000"/>
              </a:lnSpc>
              <a:spcBef>
                <a:spcPts val="1800"/>
              </a:spcBef>
              <a:spcAft>
                <a:spcPts val="0"/>
              </a:spcAft>
              <a:buClrTx/>
              <a:buSzPct val="80000"/>
              <a:buFont typeface="Wingdings" panose="05000000000000000000" pitchFamily="2" charset="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Use of the Rigor and Comparability rubric ensures that Student Growth Goals </a:t>
            </a:r>
          </a:p>
          <a:p>
            <a:pPr marL="274320" marR="0" lvl="0" indent="-228600" algn="l" defTabSz="914400" rtl="0" eaLnBrk="1" fontAlgn="auto" latinLnBrk="0" hangingPunct="1">
              <a:lnSpc>
                <a:spcPct val="90000"/>
              </a:lnSpc>
              <a:spcBef>
                <a:spcPts val="1800"/>
              </a:spcBef>
              <a:spcAft>
                <a:spcPts val="0"/>
              </a:spcAft>
              <a:buClrTx/>
              <a:buSzPct val="80000"/>
              <a:buFont typeface="Arial" panose="020B0604020202020204"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Are congruent with core academic standards and appropriate for the grade level and content area</a:t>
            </a:r>
          </a:p>
          <a:p>
            <a:pPr marL="274320" marR="0" lvl="0" indent="-228600" algn="l" defTabSz="914400" rtl="0" eaLnBrk="1" fontAlgn="auto" latinLnBrk="0" hangingPunct="1">
              <a:lnSpc>
                <a:spcPct val="90000"/>
              </a:lnSpc>
              <a:spcBef>
                <a:spcPts val="1800"/>
              </a:spcBef>
              <a:spcAft>
                <a:spcPts val="0"/>
              </a:spcAft>
              <a:buClrTx/>
              <a:buSzPct val="80000"/>
              <a:buFont typeface="Arial" panose="020B0604020202020204"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Represent or encompass an enduring skill, process, understanding or concept</a:t>
            </a:r>
          </a:p>
          <a:p>
            <a:pPr marL="274320" marR="0" lvl="0" indent="-228600" algn="l" defTabSz="914400" rtl="0" eaLnBrk="1" fontAlgn="auto" latinLnBrk="0" hangingPunct="1">
              <a:lnSpc>
                <a:spcPct val="90000"/>
              </a:lnSpc>
              <a:spcBef>
                <a:spcPts val="1800"/>
              </a:spcBef>
              <a:spcAft>
                <a:spcPts val="0"/>
              </a:spcAft>
              <a:buClrTx/>
              <a:buSzPct val="80000"/>
              <a:buFont typeface="Arial" panose="020B0604020202020204"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Allows high and low achieving students to demonstrate growth  </a:t>
            </a:r>
          </a:p>
          <a:p>
            <a:pPr marL="274320" marR="0" lvl="0" indent="-228600" algn="l" defTabSz="914400" rtl="0" eaLnBrk="1" fontAlgn="auto" latinLnBrk="0" hangingPunct="1">
              <a:lnSpc>
                <a:spcPct val="90000"/>
              </a:lnSpc>
              <a:spcBef>
                <a:spcPts val="1800"/>
              </a:spcBef>
              <a:spcAft>
                <a:spcPts val="0"/>
              </a:spcAft>
              <a:buClrTx/>
              <a:buSzPct val="80000"/>
              <a:buFont typeface="Arial" panose="020B0604020202020204"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Provides access and opportunity for all students (ECE, ESL, GT, etc.)</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822959" y="1845734"/>
            <a:ext cx="9494521" cy="4023360"/>
          </a:xfrm>
          <a:prstGeom prst="rect">
            <a:avLst/>
          </a:prstGeom>
        </p:spPr>
        <p:txBody>
          <a:bodyPr>
            <a:normAutofit/>
          </a:bodyPr>
          <a:lstStyle/>
          <a:p>
            <a:pPr marL="274320" marR="0" lvl="0" indent="-228600" algn="l" defTabSz="914400" rtl="0" eaLnBrk="1" fontAlgn="auto" latinLnBrk="0" hangingPunct="1">
              <a:lnSpc>
                <a:spcPct val="90000"/>
              </a:lnSpc>
              <a:spcBef>
                <a:spcPts val="1800"/>
              </a:spcBef>
              <a:spcAft>
                <a:spcPts val="0"/>
              </a:spcAft>
              <a:buClrTx/>
              <a:buSzPct val="80000"/>
              <a:buFont typeface="Wingdings" panose="05000000000000000000" pitchFamily="2" charset="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The CEP contains a rubric for evaluating student growth goals (page 22).</a:t>
            </a:r>
          </a:p>
          <a:p>
            <a:pPr marL="274320" marR="0" lvl="0" indent="-228600" algn="l" defTabSz="914400" rtl="0" eaLnBrk="1" fontAlgn="auto" latinLnBrk="0" hangingPunct="1">
              <a:lnSpc>
                <a:spcPct val="90000"/>
              </a:lnSpc>
              <a:spcBef>
                <a:spcPts val="1800"/>
              </a:spcBef>
              <a:spcAft>
                <a:spcPts val="0"/>
              </a:spcAft>
              <a:buClrTx/>
              <a:buSzPct val="80000"/>
              <a:buFont typeface="Wingdings" panose="05000000000000000000" pitchFamily="2" charset="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Three SGG requirements:  contains all required components or structures; includes appropriate level of rigor; data and evidence of student growth is comparable across the teacher team.</a:t>
            </a:r>
          </a:p>
          <a:p>
            <a:pPr marL="274320" marR="0" lvl="0" indent="-228600" algn="l" defTabSz="914400" rtl="0" eaLnBrk="1" fontAlgn="auto" latinLnBrk="0" hangingPunct="1">
              <a:lnSpc>
                <a:spcPct val="90000"/>
              </a:lnSpc>
              <a:spcBef>
                <a:spcPts val="1800"/>
              </a:spcBef>
              <a:spcAft>
                <a:spcPts val="0"/>
              </a:spcAft>
              <a:buClrTx/>
              <a:buSzPct val="80000"/>
              <a:buFont typeface="Wingdings" panose="05000000000000000000" pitchFamily="2" charset="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Teacher teams (PLC / Grade-Level / Group / Department) will implement a </a:t>
            </a:r>
            <a:r>
              <a:rPr kumimoji="0" lang="en-US" sz="2800" b="0" i="0" u="sng" strike="noStrike" kern="1200" cap="none" spc="0" normalizeH="0" baseline="0" noProof="0" dirty="0" smtClean="0">
                <a:ln>
                  <a:noFill/>
                </a:ln>
                <a:solidFill>
                  <a:schemeClr val="tx1"/>
                </a:solidFill>
                <a:effectLst/>
                <a:uLnTx/>
                <a:uFillTx/>
                <a:latin typeface="+mn-lt"/>
                <a:ea typeface="+mn-ea"/>
                <a:cs typeface="+mn-cs"/>
              </a:rPr>
              <a:t>Peer Review Process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to ensure rigor and comparability.</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Box 3"/>
          <p:cNvSpPr txBox="1"/>
          <p:nvPr/>
        </p:nvSpPr>
        <p:spPr>
          <a:xfrm>
            <a:off x="1036320" y="701040"/>
            <a:ext cx="9265920" cy="584775"/>
          </a:xfrm>
          <a:prstGeom prst="rect">
            <a:avLst/>
          </a:prstGeom>
          <a:noFill/>
        </p:spPr>
        <p:txBody>
          <a:bodyPr wrap="square" rtlCol="0">
            <a:spAutoFit/>
          </a:bodyPr>
          <a:lstStyle/>
          <a:p>
            <a:r>
              <a:rPr lang="en-US" sz="3200" dirty="0" smtClean="0"/>
              <a:t>More Guidance on Student Growth Goals - CEP</a:t>
            </a:r>
            <a:endParaRPr lang="en-US"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199" y="-61097"/>
            <a:ext cx="11077376" cy="1478735"/>
          </a:xfrm>
        </p:spPr>
        <p:txBody>
          <a:bodyPr>
            <a:normAutofit/>
          </a:bodyPr>
          <a:lstStyle/>
          <a:p>
            <a:r>
              <a:rPr lang="en-US" dirty="0" smtClean="0"/>
              <a:t>Sources of Evidence/ Framework for Teaching Alignment</a:t>
            </a:r>
            <a:endParaRPr lang="en-US" dirty="0"/>
          </a:p>
        </p:txBody>
      </p:sp>
      <p:pic>
        <p:nvPicPr>
          <p:cNvPr id="5" name="Picture 2"/>
          <p:cNvPicPr>
            <a:picLocks noGrp="1" noChangeAspect="1" noChangeArrowheads="1"/>
          </p:cNvPicPr>
          <p:nvPr>
            <p:ph sz="quarter" idx="1"/>
          </p:nvPr>
        </p:nvPicPr>
        <p:blipFill>
          <a:blip r:embed="rId2" cstate="print"/>
          <a:srcRect/>
          <a:stretch>
            <a:fillRect/>
          </a:stretch>
        </p:blipFill>
        <p:spPr bwMode="auto">
          <a:xfrm>
            <a:off x="196948" y="228600"/>
            <a:ext cx="11796932" cy="6242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822959" y="1447800"/>
            <a:ext cx="9707881" cy="4421294"/>
          </a:xfrm>
          <a:prstGeom prst="rect">
            <a:avLst/>
          </a:prstGeom>
        </p:spPr>
        <p:txBody>
          <a:bodyPr>
            <a:normAutofit/>
          </a:bodyPr>
          <a:lstStyle/>
          <a:p>
            <a:pPr marL="0" marR="0" lvl="0" indent="0" algn="l" defTabSz="914400" rtl="0" eaLnBrk="1" fontAlgn="auto" latinLnBrk="0" hangingPunct="1">
              <a:lnSpc>
                <a:spcPct val="90000"/>
              </a:lnSpc>
              <a:spcBef>
                <a:spcPts val="1800"/>
              </a:spcBef>
              <a:spcAft>
                <a:spcPts val="0"/>
              </a:spcAft>
              <a:buClrTx/>
              <a:buSzPct val="80000"/>
              <a:buFont typeface="Wingdings" panose="05000000000000000000" pitchFamily="2" charset="2"/>
              <a:buNone/>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Teams will ensure comparable scoring processes and data collection by collaborating and reaching consensus on:</a:t>
            </a:r>
          </a:p>
          <a:p>
            <a:pPr marL="274320" marR="0" lvl="0" indent="-228600" algn="l" defTabSz="914400" rtl="0" eaLnBrk="1" fontAlgn="auto" latinLnBrk="0" hangingPunct="1">
              <a:lnSpc>
                <a:spcPct val="90000"/>
              </a:lnSpc>
              <a:spcBef>
                <a:spcPts val="1800"/>
              </a:spcBef>
              <a:spcAft>
                <a:spcPts val="0"/>
              </a:spcAft>
              <a:buClrTx/>
              <a:buSzPct val="80000"/>
              <a:buFont typeface="Wingdings" panose="05000000000000000000" pitchFamily="2" charset="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What student mastery of the enduring skills looks like using approved scoring measures identified in teacher SGG statements.</a:t>
            </a:r>
          </a:p>
          <a:p>
            <a:pPr marL="274320" marR="0" lvl="0" indent="-228600" algn="l" defTabSz="914400" rtl="0" eaLnBrk="1" fontAlgn="auto" latinLnBrk="0" hangingPunct="1">
              <a:lnSpc>
                <a:spcPct val="90000"/>
              </a:lnSpc>
              <a:spcBef>
                <a:spcPts val="1800"/>
              </a:spcBef>
              <a:spcAft>
                <a:spcPts val="0"/>
              </a:spcAft>
              <a:buClrTx/>
              <a:buSzPct val="80000"/>
              <a:buFont typeface="Wingdings" panose="05000000000000000000" pitchFamily="2" charset="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Calibration of scoring, to ensure consistency using the measures/rubrics in the SGG statements (to determine baseline, interim growth data, and student progress to mastery)</a:t>
            </a:r>
          </a:p>
          <a:p>
            <a:pPr marL="274320" marR="0" lvl="0" indent="-228600" algn="l" defTabSz="914400" rtl="0" eaLnBrk="1" fontAlgn="auto" latinLnBrk="0" hangingPunct="1">
              <a:lnSpc>
                <a:spcPct val="90000"/>
              </a:lnSpc>
              <a:spcBef>
                <a:spcPts val="1800"/>
              </a:spcBef>
              <a:spcAft>
                <a:spcPts val="0"/>
              </a:spcAft>
              <a:buClrTx/>
              <a:buSzPct val="80000"/>
              <a:buFont typeface="Wingdings" panose="05000000000000000000" pitchFamily="2" charset="2"/>
              <a:buChar char="§"/>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extBox 2"/>
          <p:cNvSpPr txBox="1"/>
          <p:nvPr/>
        </p:nvSpPr>
        <p:spPr>
          <a:xfrm>
            <a:off x="883920" y="518160"/>
            <a:ext cx="7269480" cy="707886"/>
          </a:xfrm>
          <a:prstGeom prst="rect">
            <a:avLst/>
          </a:prstGeom>
          <a:noFill/>
        </p:spPr>
        <p:txBody>
          <a:bodyPr wrap="square" rtlCol="0">
            <a:spAutoFit/>
          </a:bodyPr>
          <a:lstStyle/>
          <a:p>
            <a:r>
              <a:rPr lang="en-US" sz="4000" dirty="0" smtClean="0"/>
              <a:t>Peer Review SGG Processes</a:t>
            </a:r>
            <a:endParaRPr lang="en-US" sz="4000"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22960" y="286605"/>
            <a:ext cx="9250680" cy="582075"/>
          </a:xfrm>
          <a:prstGeom prst="rect">
            <a:avLst/>
          </a:prstGeom>
        </p:spPr>
        <p:txBody>
          <a:bodyP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JCPS Rubric for Student Growth Goals - CEP</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Slide Number Placeholder 2"/>
          <p:cNvSpPr>
            <a:spLocks noGrp="1"/>
          </p:cNvSpPr>
          <p:nvPr>
            <p:ph type="sldNum" sz="quarter" idx="12"/>
          </p:nvPr>
        </p:nvSpPr>
        <p:spPr>
          <a:xfrm>
            <a:off x="7425344" y="6459786"/>
            <a:ext cx="984019" cy="365125"/>
          </a:xfrm>
        </p:spPr>
        <p:txBody>
          <a:bodyPr/>
          <a:lstStyle/>
          <a:p>
            <a:fld id="{46BB46E2-73C9-46A3-A252-3CF0ADCF9CE0}" type="slidenum">
              <a:rPr lang="en-US" altLang="en-US" smtClean="0"/>
              <a:pPr/>
              <a:t>91</a:t>
            </a:fld>
            <a:endParaRPr lang="en-US" altLang="en-US" dirty="0"/>
          </a:p>
        </p:txBody>
      </p:sp>
      <p:graphicFrame>
        <p:nvGraphicFramePr>
          <p:cNvPr id="7" name="Table 6"/>
          <p:cNvGraphicFramePr>
            <a:graphicFrameLocks noGrp="1"/>
          </p:cNvGraphicFramePr>
          <p:nvPr/>
        </p:nvGraphicFramePr>
        <p:xfrm>
          <a:off x="761998" y="939297"/>
          <a:ext cx="10683241" cy="5278623"/>
        </p:xfrm>
        <a:graphic>
          <a:graphicData uri="http://schemas.openxmlformats.org/drawingml/2006/table">
            <a:tbl>
              <a:tblPr/>
              <a:tblGrid>
                <a:gridCol w="2670631"/>
                <a:gridCol w="4006305"/>
                <a:gridCol w="4006305"/>
              </a:tblGrid>
              <a:tr h="171806">
                <a:tc gridSpan="3">
                  <a:txBody>
                    <a:bodyPr/>
                    <a:lstStyle/>
                    <a:p>
                      <a:pPr algn="ctr">
                        <a:spcAft>
                          <a:spcPts val="0"/>
                        </a:spcAft>
                      </a:pPr>
                      <a:r>
                        <a:rPr lang="en-US" sz="800" b="1">
                          <a:latin typeface="Calibri"/>
                        </a:rPr>
                        <a:t>Structure of the Goal</a:t>
                      </a:r>
                      <a:endParaRPr lang="en-US" sz="900">
                        <a:latin typeface="Calibri"/>
                      </a:endParaRPr>
                    </a:p>
                  </a:txBody>
                  <a:tcPr marL="59133" marR="59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en-US"/>
                    </a:p>
                  </a:txBody>
                  <a:tcPr/>
                </a:tc>
                <a:tc hMerge="1">
                  <a:txBody>
                    <a:bodyPr/>
                    <a:lstStyle/>
                    <a:p>
                      <a:endParaRPr lang="en-US"/>
                    </a:p>
                  </a:txBody>
                  <a:tcPr/>
                </a:tc>
              </a:tr>
              <a:tr h="213596">
                <a:tc>
                  <a:txBody>
                    <a:bodyPr/>
                    <a:lstStyle/>
                    <a:p>
                      <a:pPr>
                        <a:spcAft>
                          <a:spcPts val="0"/>
                        </a:spcAft>
                        <a:tabLst>
                          <a:tab pos="1109345" algn="ctr"/>
                        </a:tabLst>
                      </a:pPr>
                      <a:r>
                        <a:rPr lang="en-US" sz="800" i="1">
                          <a:latin typeface="Calibri"/>
                        </a:rPr>
                        <a:t>Requirements: </a:t>
                      </a:r>
                      <a:r>
                        <a:rPr lang="en-US" sz="800" b="1">
                          <a:latin typeface="Calibri"/>
                        </a:rPr>
                        <a:t>The Student Growth Goal</a:t>
                      </a:r>
                      <a:endParaRPr lang="en-US" sz="900">
                        <a:latin typeface="Calibri"/>
                      </a:endParaRPr>
                    </a:p>
                  </a:txBody>
                  <a:tcPr marL="59133" marR="59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a:spcAft>
                          <a:spcPts val="0"/>
                        </a:spcAft>
                      </a:pPr>
                      <a:r>
                        <a:rPr lang="en-US" sz="800" b="1">
                          <a:latin typeface="Calibri"/>
                        </a:rPr>
                        <a:t>is </a:t>
                      </a:r>
                      <a:r>
                        <a:rPr lang="en-US" sz="800" b="1" i="1">
                          <a:latin typeface="Calibri"/>
                        </a:rPr>
                        <a:t>acceptable</a:t>
                      </a:r>
                      <a:r>
                        <a:rPr lang="en-US" sz="800" b="1">
                          <a:latin typeface="Calibri"/>
                        </a:rPr>
                        <a:t> if it . . .</a:t>
                      </a:r>
                      <a:endParaRPr lang="en-US" sz="900">
                        <a:latin typeface="Calibri"/>
                      </a:endParaRPr>
                    </a:p>
                  </a:txBody>
                  <a:tcPr marL="59133" marR="59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800" b="1" i="1">
                          <a:latin typeface="Calibri"/>
                        </a:rPr>
                        <a:t>needs revision</a:t>
                      </a:r>
                      <a:r>
                        <a:rPr lang="en-US" sz="800" b="1">
                          <a:latin typeface="Calibri"/>
                        </a:rPr>
                        <a:t> if it. . . </a:t>
                      </a:r>
                      <a:endParaRPr lang="en-US" sz="900">
                        <a:latin typeface="Calibri"/>
                      </a:endParaRPr>
                    </a:p>
                  </a:txBody>
                  <a:tcPr marL="59133" marR="59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534">
                <a:tc>
                  <a:txBody>
                    <a:bodyPr/>
                    <a:lstStyle/>
                    <a:p>
                      <a:pPr>
                        <a:spcAft>
                          <a:spcPts val="0"/>
                        </a:spcAft>
                      </a:pPr>
                      <a:r>
                        <a:rPr lang="en-US" sz="800">
                          <a:latin typeface="Calibri"/>
                        </a:rPr>
                        <a:t>Focuses on a standards-based enduring skill which students are expected to master.</a:t>
                      </a:r>
                      <a:endParaRPr lang="en-US" sz="900">
                        <a:latin typeface="Calibri"/>
                      </a:endParaRPr>
                    </a:p>
                  </a:txBody>
                  <a:tcPr marL="59133" marR="59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EECE1"/>
                    </a:solidFill>
                  </a:tcPr>
                </a:tc>
                <a:tc>
                  <a:txBody>
                    <a:bodyPr/>
                    <a:lstStyle/>
                    <a:p>
                      <a:pPr marL="342900" marR="0" lvl="0" indent="-342900">
                        <a:spcBef>
                          <a:spcPts val="0"/>
                        </a:spcBef>
                        <a:spcAft>
                          <a:spcPts val="0"/>
                        </a:spcAft>
                        <a:buFont typeface="Symbol"/>
                        <a:buChar char=""/>
                      </a:pPr>
                      <a:r>
                        <a:rPr lang="en-US" sz="800">
                          <a:latin typeface="Calibri"/>
                        </a:rPr>
                        <a:t>focuses on a standards-based enduring skill.</a:t>
                      </a:r>
                      <a:endParaRPr lang="en-US" sz="900">
                        <a:latin typeface="Calibri"/>
                      </a:endParaRPr>
                    </a:p>
                  </a:txBody>
                  <a:tcPr marL="59133" marR="59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342900" marR="0" lvl="0" indent="-342900">
                        <a:spcBef>
                          <a:spcPts val="0"/>
                        </a:spcBef>
                        <a:spcAft>
                          <a:spcPts val="0"/>
                        </a:spcAft>
                        <a:buFont typeface="Symbol"/>
                        <a:buChar char=""/>
                      </a:pPr>
                      <a:r>
                        <a:rPr lang="en-US" sz="800">
                          <a:latin typeface="Calibri"/>
                        </a:rPr>
                        <a:t>Contains a skill that is not standards-based or does not match enduring skill criteria.</a:t>
                      </a:r>
                      <a:endParaRPr lang="en-US" sz="900">
                        <a:latin typeface="Calibri"/>
                      </a:endParaRPr>
                    </a:p>
                  </a:txBody>
                  <a:tcPr marL="59133" marR="59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417907">
                <a:tc>
                  <a:txBody>
                    <a:bodyPr/>
                    <a:lstStyle/>
                    <a:p>
                      <a:pPr>
                        <a:spcAft>
                          <a:spcPts val="0"/>
                        </a:spcAft>
                      </a:pPr>
                      <a:r>
                        <a:rPr lang="en-US" sz="800">
                          <a:latin typeface="Calibri"/>
                        </a:rPr>
                        <a:t>Identifies an area of need pertaining to current students’ abilities.</a:t>
                      </a:r>
                      <a:endParaRPr lang="en-US" sz="900">
                        <a:latin typeface="Calibri"/>
                      </a:endParaRPr>
                    </a:p>
                  </a:txBody>
                  <a:tcPr marL="59133" marR="59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EECE1"/>
                    </a:solidFill>
                  </a:tcPr>
                </a:tc>
                <a:tc>
                  <a:txBody>
                    <a:bodyPr/>
                    <a:lstStyle/>
                    <a:p>
                      <a:pPr marL="342900" marR="0" lvl="0" indent="-342900">
                        <a:spcBef>
                          <a:spcPts val="0"/>
                        </a:spcBef>
                        <a:spcAft>
                          <a:spcPts val="0"/>
                        </a:spcAft>
                        <a:buFont typeface="Symbol"/>
                        <a:buChar char=""/>
                      </a:pPr>
                      <a:r>
                        <a:rPr lang="en-US" sz="800">
                          <a:latin typeface="Calibri"/>
                        </a:rPr>
                        <a:t>identifies a specific area of need related to the enduring skill, supported by evidence for current students.</a:t>
                      </a:r>
                      <a:endParaRPr lang="en-US" sz="900">
                        <a:latin typeface="Calibri"/>
                      </a:endParaRPr>
                    </a:p>
                  </a:txBody>
                  <a:tcPr marL="59133" marR="59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342900" marR="0" lvl="0" indent="-342900">
                        <a:spcBef>
                          <a:spcPts val="0"/>
                        </a:spcBef>
                        <a:spcAft>
                          <a:spcPts val="0"/>
                        </a:spcAft>
                        <a:buFont typeface="Symbol"/>
                        <a:buChar char=""/>
                      </a:pPr>
                      <a:r>
                        <a:rPr lang="en-US" sz="800">
                          <a:latin typeface="Calibri"/>
                        </a:rPr>
                        <a:t>does not identify a specific area of need or the area of need is not related to the enduring skill.</a:t>
                      </a:r>
                      <a:endParaRPr lang="en-US" sz="900">
                        <a:latin typeface="Calibri"/>
                      </a:endParaRPr>
                    </a:p>
                  </a:txBody>
                  <a:tcPr marL="59133" marR="59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38802">
                <a:tc>
                  <a:txBody>
                    <a:bodyPr/>
                    <a:lstStyle/>
                    <a:p>
                      <a:pPr>
                        <a:spcAft>
                          <a:spcPts val="0"/>
                        </a:spcAft>
                      </a:pPr>
                      <a:r>
                        <a:rPr lang="en-US" sz="800">
                          <a:latin typeface="Calibri"/>
                        </a:rPr>
                        <a:t>Includes growth and proficiency targets that establish and differentiate expected performance for ALL students.</a:t>
                      </a:r>
                      <a:endParaRPr lang="en-US" sz="900">
                        <a:latin typeface="Calibri"/>
                      </a:endParaRPr>
                    </a:p>
                  </a:txBody>
                  <a:tcPr marL="59133" marR="59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EECE1"/>
                    </a:solidFill>
                  </a:tcPr>
                </a:tc>
                <a:tc>
                  <a:txBody>
                    <a:bodyPr/>
                    <a:lstStyle/>
                    <a:p>
                      <a:pPr marL="342900" marR="0" lvl="0" indent="-342900">
                        <a:spcBef>
                          <a:spcPts val="0"/>
                        </a:spcBef>
                        <a:spcAft>
                          <a:spcPts val="0"/>
                        </a:spcAft>
                        <a:buFont typeface="Symbol"/>
                        <a:buChar char=""/>
                      </a:pPr>
                      <a:r>
                        <a:rPr lang="en-US" sz="800">
                          <a:latin typeface="Calibri"/>
                        </a:rPr>
                        <a:t>includes a growth target for ALL students </a:t>
                      </a:r>
                      <a:r>
                        <a:rPr lang="en-US" sz="800" b="1">
                          <a:latin typeface="Calibri"/>
                        </a:rPr>
                        <a:t>and</a:t>
                      </a:r>
                      <a:r>
                        <a:rPr lang="en-US" sz="800">
                          <a:latin typeface="Calibri"/>
                        </a:rPr>
                        <a:t> a proficiency target that establishes the mastery expectation for students.</a:t>
                      </a:r>
                      <a:endParaRPr lang="en-US" sz="900">
                        <a:latin typeface="Calibri"/>
                      </a:endParaRPr>
                    </a:p>
                  </a:txBody>
                  <a:tcPr marL="59133" marR="59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342900" marR="0" lvl="0" indent="-342900">
                        <a:spcBef>
                          <a:spcPts val="0"/>
                        </a:spcBef>
                        <a:spcAft>
                          <a:spcPts val="0"/>
                        </a:spcAft>
                        <a:buFont typeface="Symbol"/>
                        <a:buChar char=""/>
                      </a:pPr>
                      <a:r>
                        <a:rPr lang="en-US" sz="800">
                          <a:latin typeface="Calibri"/>
                        </a:rPr>
                        <a:t>is missing one of the targets or fails to differentiate expected performance for one or both targets.</a:t>
                      </a:r>
                      <a:endParaRPr lang="en-US" sz="900">
                        <a:latin typeface="Calibri"/>
                      </a:endParaRPr>
                    </a:p>
                  </a:txBody>
                  <a:tcPr marL="59133" marR="59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38802">
                <a:tc>
                  <a:txBody>
                    <a:bodyPr/>
                    <a:lstStyle/>
                    <a:p>
                      <a:pPr>
                        <a:spcAft>
                          <a:spcPts val="0"/>
                        </a:spcAft>
                      </a:pPr>
                      <a:r>
                        <a:rPr lang="en-US" sz="800">
                          <a:latin typeface="Calibri"/>
                        </a:rPr>
                        <a:t>Identifies appropriate sources and kinds of evidence  for base-line, mid-course, and end-of-year/course data collection.</a:t>
                      </a:r>
                      <a:endParaRPr lang="en-US" sz="900">
                        <a:latin typeface="Calibri"/>
                      </a:endParaRPr>
                    </a:p>
                  </a:txBody>
                  <a:tcPr marL="59133" marR="59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EECE1"/>
                    </a:solidFill>
                  </a:tcPr>
                </a:tc>
                <a:tc>
                  <a:txBody>
                    <a:bodyPr/>
                    <a:lstStyle/>
                    <a:p>
                      <a:pPr marL="342900" marR="0" lvl="0" indent="-342900">
                        <a:spcBef>
                          <a:spcPts val="0"/>
                        </a:spcBef>
                        <a:spcAft>
                          <a:spcPts val="0"/>
                        </a:spcAft>
                        <a:buFont typeface="Symbol"/>
                        <a:buChar char=""/>
                      </a:pPr>
                      <a:r>
                        <a:rPr lang="en-US" sz="800">
                          <a:latin typeface="Calibri"/>
                        </a:rPr>
                        <a:t>identifies appropriate sources and kinds of evidence for collecting baseline, mid-course, and end-of-year/course data that matches the skill being assessed.</a:t>
                      </a:r>
                      <a:endParaRPr lang="en-US" sz="900">
                        <a:latin typeface="Calibri"/>
                      </a:endParaRPr>
                    </a:p>
                  </a:txBody>
                  <a:tcPr marL="59133" marR="59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342900" marR="0" lvl="0" indent="-342900">
                        <a:spcBef>
                          <a:spcPts val="0"/>
                        </a:spcBef>
                        <a:spcAft>
                          <a:spcPts val="0"/>
                        </a:spcAft>
                        <a:buFont typeface="Symbol"/>
                        <a:buChar char=""/>
                      </a:pPr>
                      <a:r>
                        <a:rPr lang="en-US" sz="800">
                          <a:latin typeface="Calibri"/>
                        </a:rPr>
                        <a:t>fails to identify appropriate sources and kinds of evidence for data collection, or they are not well-matched to the skill being assessed.</a:t>
                      </a:r>
                      <a:endParaRPr lang="en-US" sz="900">
                        <a:latin typeface="Calibri"/>
                      </a:endParaRPr>
                    </a:p>
                  </a:txBody>
                  <a:tcPr marL="59133" marR="59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02982">
                <a:tc>
                  <a:txBody>
                    <a:bodyPr/>
                    <a:lstStyle/>
                    <a:p>
                      <a:pPr>
                        <a:spcAft>
                          <a:spcPts val="0"/>
                        </a:spcAft>
                      </a:pPr>
                      <a:r>
                        <a:rPr lang="en-US" sz="800">
                          <a:latin typeface="Calibri"/>
                        </a:rPr>
                        <a:t>Explicitly states year-long/course-long interval of instruction.</a:t>
                      </a:r>
                      <a:endParaRPr lang="en-US" sz="900">
                        <a:latin typeface="Calibri"/>
                      </a:endParaRPr>
                    </a:p>
                  </a:txBody>
                  <a:tcPr marL="59133" marR="59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342900" marR="0" lvl="0" indent="-342900">
                        <a:spcBef>
                          <a:spcPts val="0"/>
                        </a:spcBef>
                        <a:spcAft>
                          <a:spcPts val="0"/>
                        </a:spcAft>
                        <a:buFont typeface="Symbol"/>
                        <a:buChar char=""/>
                      </a:pPr>
                      <a:r>
                        <a:rPr lang="en-US" sz="800">
                          <a:latin typeface="Calibri"/>
                        </a:rPr>
                        <a:t>specifies a year-long/course-long interval of instruction.</a:t>
                      </a:r>
                      <a:endParaRPr lang="en-US" sz="900">
                        <a:latin typeface="Calibri"/>
                      </a:endParaRPr>
                    </a:p>
                  </a:txBody>
                  <a:tcPr marL="59133" marR="59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US" sz="800">
                          <a:latin typeface="Calibri"/>
                        </a:rPr>
                        <a:t>fails to specify an interval of instruction, or the interval is less than year-long/course-long.</a:t>
                      </a:r>
                      <a:endParaRPr lang="en-US" sz="900">
                        <a:latin typeface="Calibri"/>
                      </a:endParaRPr>
                    </a:p>
                  </a:txBody>
                  <a:tcPr marL="59133" marR="59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29246">
                <a:tc gridSpan="3">
                  <a:txBody>
                    <a:bodyPr/>
                    <a:lstStyle/>
                    <a:p>
                      <a:pPr algn="ctr">
                        <a:spcAft>
                          <a:spcPts val="0"/>
                        </a:spcAft>
                      </a:pPr>
                      <a:r>
                        <a:rPr lang="en-US" sz="800" b="1">
                          <a:latin typeface="Calibri"/>
                        </a:rPr>
                        <a:t>Rigor of the Goal and Sources and Kinds of Evidence</a:t>
                      </a:r>
                      <a:endParaRPr lang="en-US" sz="900">
                        <a:latin typeface="Calibri"/>
                      </a:endParaRPr>
                    </a:p>
                  </a:txBody>
                  <a:tcPr marL="59133" marR="59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en-US"/>
                    </a:p>
                  </a:txBody>
                  <a:tcPr/>
                </a:tc>
                <a:tc hMerge="1">
                  <a:txBody>
                    <a:bodyPr/>
                    <a:lstStyle/>
                    <a:p>
                      <a:endParaRPr lang="en-US"/>
                    </a:p>
                  </a:txBody>
                  <a:tcPr/>
                </a:tc>
              </a:tr>
              <a:tr h="302402">
                <a:tc>
                  <a:txBody>
                    <a:bodyPr/>
                    <a:lstStyle/>
                    <a:p>
                      <a:pPr>
                        <a:spcAft>
                          <a:spcPts val="0"/>
                        </a:spcAft>
                      </a:pPr>
                      <a:r>
                        <a:rPr lang="en-US" sz="800" i="1">
                          <a:latin typeface="Calibri"/>
                        </a:rPr>
                        <a:t>Requirements: </a:t>
                      </a:r>
                      <a:r>
                        <a:rPr lang="en-US" sz="800" b="1">
                          <a:latin typeface="Calibri"/>
                        </a:rPr>
                        <a:t>The </a:t>
                      </a:r>
                      <a:r>
                        <a:rPr lang="en-US" sz="800" b="1" i="1">
                          <a:latin typeface="Calibri"/>
                        </a:rPr>
                        <a:t>rigor</a:t>
                      </a:r>
                      <a:r>
                        <a:rPr lang="en-US" sz="800" b="1">
                          <a:latin typeface="Calibri"/>
                        </a:rPr>
                        <a:t> of the Student Growth Goal</a:t>
                      </a:r>
                      <a:endParaRPr lang="en-US" sz="900">
                        <a:latin typeface="Calibri"/>
                      </a:endParaRPr>
                    </a:p>
                  </a:txBody>
                  <a:tcPr marL="59133" marR="59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a:spcAft>
                          <a:spcPts val="0"/>
                        </a:spcAft>
                      </a:pPr>
                      <a:r>
                        <a:rPr lang="en-US" sz="800" b="1">
                          <a:latin typeface="Calibri"/>
                        </a:rPr>
                        <a:t>is </a:t>
                      </a:r>
                      <a:r>
                        <a:rPr lang="en-US" sz="800" b="1" i="1">
                          <a:latin typeface="Calibri"/>
                        </a:rPr>
                        <a:t>acceptable</a:t>
                      </a:r>
                      <a:r>
                        <a:rPr lang="en-US" sz="800" b="1">
                          <a:latin typeface="Calibri"/>
                        </a:rPr>
                        <a:t> if it . . .</a:t>
                      </a:r>
                      <a:endParaRPr lang="en-US" sz="900">
                        <a:latin typeface="Calibri"/>
                      </a:endParaRPr>
                    </a:p>
                  </a:txBody>
                  <a:tcPr marL="59133" marR="59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800" b="1" i="1">
                          <a:latin typeface="Calibri"/>
                        </a:rPr>
                        <a:t>needs revision</a:t>
                      </a:r>
                      <a:r>
                        <a:rPr lang="en-US" sz="800" b="1">
                          <a:latin typeface="Calibri"/>
                        </a:rPr>
                        <a:t> if it. . .</a:t>
                      </a:r>
                      <a:endParaRPr lang="en-US" sz="900">
                        <a:latin typeface="Calibri"/>
                      </a:endParaRPr>
                    </a:p>
                  </a:txBody>
                  <a:tcPr marL="59133" marR="59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639">
                <a:tc>
                  <a:txBody>
                    <a:bodyPr/>
                    <a:lstStyle/>
                    <a:p>
                      <a:pPr>
                        <a:spcAft>
                          <a:spcPts val="0"/>
                        </a:spcAft>
                      </a:pPr>
                      <a:r>
                        <a:rPr lang="en-US" sz="800">
                          <a:latin typeface="Calibri"/>
                        </a:rPr>
                        <a:t>It Is congruent to KCAS grade level/content area  standards for which it was developed.</a:t>
                      </a:r>
                      <a:endParaRPr lang="en-US" sz="900">
                        <a:latin typeface="Calibri"/>
                      </a:endParaRPr>
                    </a:p>
                  </a:txBody>
                  <a:tcPr marL="59133" marR="59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EECE1"/>
                    </a:solidFill>
                  </a:tcPr>
                </a:tc>
                <a:tc>
                  <a:txBody>
                    <a:bodyPr/>
                    <a:lstStyle/>
                    <a:p>
                      <a:pPr marL="342900" marR="0" lvl="0" indent="-342900">
                        <a:spcBef>
                          <a:spcPts val="0"/>
                        </a:spcBef>
                        <a:spcAft>
                          <a:spcPts val="0"/>
                        </a:spcAft>
                        <a:buFont typeface="Symbol"/>
                        <a:buChar char=""/>
                      </a:pPr>
                      <a:r>
                        <a:rPr lang="en-US" sz="800">
                          <a:latin typeface="Calibri"/>
                        </a:rPr>
                        <a:t> is congruent and appropriate for grade level/content area standards</a:t>
                      </a:r>
                      <a:endParaRPr lang="en-US" sz="900">
                        <a:latin typeface="Calibri"/>
                      </a:endParaRPr>
                    </a:p>
                  </a:txBody>
                  <a:tcPr marL="59133" marR="59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342900" marR="0" lvl="0" indent="-342900">
                        <a:spcBef>
                          <a:spcPts val="0"/>
                        </a:spcBef>
                        <a:spcAft>
                          <a:spcPts val="0"/>
                        </a:spcAft>
                        <a:buFont typeface="Symbol"/>
                        <a:buChar char=""/>
                      </a:pPr>
                      <a:r>
                        <a:rPr lang="en-US" sz="800">
                          <a:latin typeface="Calibri"/>
                        </a:rPr>
                        <a:t>is congruent to content but not to grade level standards, or it is not congruent</a:t>
                      </a:r>
                      <a:endParaRPr lang="en-US" sz="900">
                        <a:latin typeface="Calibri"/>
                      </a:endParaRPr>
                    </a:p>
                  </a:txBody>
                  <a:tcPr marL="59133" marR="59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311183">
                <a:tc>
                  <a:txBody>
                    <a:bodyPr/>
                    <a:lstStyle/>
                    <a:p>
                      <a:pPr>
                        <a:spcAft>
                          <a:spcPts val="0"/>
                        </a:spcAft>
                      </a:pPr>
                      <a:r>
                        <a:rPr lang="en-US" sz="800">
                          <a:latin typeface="Calibri"/>
                        </a:rPr>
                        <a:t>The growth and proficiency targets are challenging for students, but attainable with support.</a:t>
                      </a:r>
                      <a:endParaRPr lang="en-US" sz="900">
                        <a:latin typeface="Calibri"/>
                      </a:endParaRPr>
                    </a:p>
                    <a:p>
                      <a:pPr>
                        <a:spcAft>
                          <a:spcPts val="0"/>
                        </a:spcAft>
                      </a:pPr>
                      <a:r>
                        <a:rPr lang="en-US" sz="800">
                          <a:latin typeface="Calibri"/>
                        </a:rPr>
                        <a:t>The identified sources and kinds of evidence of learning/growth allow for students to demonstrate where they are in meeting or exceeding the intent of the standards in which the enduring skill is being assessed.</a:t>
                      </a:r>
                      <a:endParaRPr lang="en-US" sz="900">
                        <a:latin typeface="Calibri"/>
                      </a:endParaRPr>
                    </a:p>
                  </a:txBody>
                  <a:tcPr marL="59133" marR="59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342900" marR="0" lvl="0" indent="-342900">
                        <a:spcBef>
                          <a:spcPts val="0"/>
                        </a:spcBef>
                        <a:spcAft>
                          <a:spcPts val="0"/>
                        </a:spcAft>
                        <a:buFont typeface="Symbol"/>
                        <a:buChar char=""/>
                      </a:pPr>
                      <a:r>
                        <a:rPr lang="en-US" sz="800">
                          <a:latin typeface="Calibri"/>
                        </a:rPr>
                        <a:t>has growth and proficiency targets that are doable, but stretch the outer bounds of what is attainable.</a:t>
                      </a:r>
                      <a:endParaRPr lang="en-US" sz="900">
                        <a:latin typeface="Calibri"/>
                      </a:endParaRPr>
                    </a:p>
                    <a:p>
                      <a:pPr marL="342900" marR="0" lvl="0" indent="-342900">
                        <a:spcBef>
                          <a:spcPts val="0"/>
                        </a:spcBef>
                        <a:spcAft>
                          <a:spcPts val="0"/>
                        </a:spcAft>
                        <a:buFont typeface="Symbol"/>
                        <a:buChar char=""/>
                      </a:pPr>
                      <a:r>
                        <a:rPr lang="en-US" sz="800">
                          <a:latin typeface="Calibri"/>
                        </a:rPr>
                        <a:t>has identified sources and kinds of evidence that allow students to demonstrate their competency in performing at the level intended by the standards in which the enduring skill is being assessed.</a:t>
                      </a:r>
                      <a:endParaRPr lang="en-US" sz="900">
                        <a:latin typeface="Calibri"/>
                      </a:endParaRPr>
                    </a:p>
                  </a:txBody>
                  <a:tcPr marL="59133" marR="59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US" sz="800">
                          <a:latin typeface="Calibri"/>
                        </a:rPr>
                        <a:t>has growth and proficiency targets that are not achievable or the targets are achievable, but fail to stretch attainability expectations</a:t>
                      </a:r>
                      <a:endParaRPr lang="en-US" sz="900">
                        <a:latin typeface="Calibri"/>
                      </a:endParaRPr>
                    </a:p>
                    <a:p>
                      <a:pPr marL="342900" marR="0" lvl="0" indent="-342900">
                        <a:spcBef>
                          <a:spcPts val="0"/>
                        </a:spcBef>
                        <a:spcAft>
                          <a:spcPts val="0"/>
                        </a:spcAft>
                        <a:buFont typeface="Symbol"/>
                        <a:buChar char=""/>
                      </a:pPr>
                      <a:r>
                        <a:rPr lang="en-US" sz="800">
                          <a:latin typeface="Calibri"/>
                        </a:rPr>
                        <a:t> has identified sources and kinds of evidence that  only allow students to demonstrate competency of a portion or none of the aspects intended by the standards being assessed in which the enduring skill is being assessed.</a:t>
                      </a:r>
                      <a:endParaRPr lang="en-US" sz="900">
                        <a:latin typeface="Calibri"/>
                      </a:endParaRPr>
                    </a:p>
                  </a:txBody>
                  <a:tcPr marL="59133" marR="59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29246">
                <a:tc gridSpan="3">
                  <a:txBody>
                    <a:bodyPr/>
                    <a:lstStyle/>
                    <a:p>
                      <a:pPr algn="ctr">
                        <a:spcAft>
                          <a:spcPts val="0"/>
                        </a:spcAft>
                      </a:pPr>
                      <a:r>
                        <a:rPr lang="en-US" sz="800" b="1">
                          <a:latin typeface="Calibri"/>
                        </a:rPr>
                        <a:t>Comparability of Data and Evidences of Student Learning/Growth</a:t>
                      </a:r>
                      <a:endParaRPr lang="en-US" sz="900">
                        <a:latin typeface="Calibri"/>
                      </a:endParaRPr>
                    </a:p>
                  </a:txBody>
                  <a:tcPr marL="59133" marR="59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en-US"/>
                    </a:p>
                  </a:txBody>
                  <a:tcPr/>
                </a:tc>
                <a:tc hMerge="1">
                  <a:txBody>
                    <a:bodyPr/>
                    <a:lstStyle/>
                    <a:p>
                      <a:endParaRPr lang="en-US"/>
                    </a:p>
                  </a:txBody>
                  <a:tcPr/>
                </a:tc>
              </a:tr>
              <a:tr h="258493">
                <a:tc>
                  <a:txBody>
                    <a:bodyPr/>
                    <a:lstStyle/>
                    <a:p>
                      <a:pPr>
                        <a:spcAft>
                          <a:spcPts val="0"/>
                        </a:spcAft>
                      </a:pPr>
                      <a:r>
                        <a:rPr lang="en-US" sz="800" i="1">
                          <a:latin typeface="Calibri"/>
                        </a:rPr>
                        <a:t>Requirements:</a:t>
                      </a:r>
                      <a:r>
                        <a:rPr lang="en-US" sz="800">
                          <a:latin typeface="Calibri"/>
                        </a:rPr>
                        <a:t> </a:t>
                      </a:r>
                      <a:r>
                        <a:rPr lang="en-US" sz="800" b="1">
                          <a:latin typeface="Calibri"/>
                        </a:rPr>
                        <a:t>The </a:t>
                      </a:r>
                      <a:r>
                        <a:rPr lang="en-US" sz="800" b="1" i="1">
                          <a:latin typeface="Calibri"/>
                        </a:rPr>
                        <a:t>comparability</a:t>
                      </a:r>
                      <a:r>
                        <a:rPr lang="en-US" sz="800" b="1">
                          <a:latin typeface="Calibri"/>
                        </a:rPr>
                        <a:t> of the Student Growth Goal</a:t>
                      </a:r>
                      <a:endParaRPr lang="en-US" sz="900">
                        <a:latin typeface="Calibri"/>
                      </a:endParaRPr>
                    </a:p>
                  </a:txBody>
                  <a:tcPr marL="59133" marR="59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a:spcAft>
                          <a:spcPts val="0"/>
                        </a:spcAft>
                      </a:pPr>
                      <a:r>
                        <a:rPr lang="en-US" sz="800" b="1">
                          <a:latin typeface="Calibri"/>
                        </a:rPr>
                        <a:t>is </a:t>
                      </a:r>
                      <a:r>
                        <a:rPr lang="en-US" sz="800" b="1" i="1">
                          <a:latin typeface="Calibri"/>
                        </a:rPr>
                        <a:t>acceptable </a:t>
                      </a:r>
                      <a:r>
                        <a:rPr lang="en-US" sz="800" b="1">
                          <a:latin typeface="Calibri"/>
                        </a:rPr>
                        <a:t>if it. . .</a:t>
                      </a:r>
                      <a:endParaRPr lang="en-US" sz="900">
                        <a:latin typeface="Calibri"/>
                      </a:endParaRPr>
                    </a:p>
                  </a:txBody>
                  <a:tcPr marL="59133" marR="59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800" b="1" i="1">
                          <a:latin typeface="Calibri"/>
                        </a:rPr>
                        <a:t>needs revision </a:t>
                      </a:r>
                      <a:r>
                        <a:rPr lang="en-US" sz="800" b="1">
                          <a:latin typeface="Calibri"/>
                        </a:rPr>
                        <a:t>if . . . </a:t>
                      </a:r>
                      <a:endParaRPr lang="en-US" sz="900">
                        <a:latin typeface="Calibri"/>
                      </a:endParaRPr>
                    </a:p>
                  </a:txBody>
                  <a:tcPr marL="59133" marR="59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985">
                <a:tc>
                  <a:txBody>
                    <a:bodyPr/>
                    <a:lstStyle/>
                    <a:p>
                      <a:pPr>
                        <a:spcAft>
                          <a:spcPts val="0"/>
                        </a:spcAft>
                      </a:pPr>
                      <a:r>
                        <a:rPr lang="en-US" sz="800">
                          <a:latin typeface="Calibri"/>
                        </a:rPr>
                        <a:t>Uses comparable criteria across similar classrooms (addressing the same standards) to determine progress toward mastery of the standards-based enduring skill being assessed</a:t>
                      </a:r>
                      <a:endParaRPr lang="en-US" sz="900">
                        <a:latin typeface="Calibri"/>
                      </a:endParaRPr>
                    </a:p>
                  </a:txBody>
                  <a:tcPr marL="59133" marR="59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342900" marR="0" lvl="0" indent="-342900">
                        <a:spcBef>
                          <a:spcPts val="0"/>
                        </a:spcBef>
                        <a:spcAft>
                          <a:spcPts val="0"/>
                        </a:spcAft>
                        <a:buFont typeface="Symbol"/>
                        <a:buChar char=""/>
                      </a:pPr>
                      <a:r>
                        <a:rPr lang="en-US" sz="800">
                          <a:latin typeface="Calibri"/>
                        </a:rPr>
                        <a:t>reflects collaborative development of common criteria (sources and kinds of evidence/rubrics) to determine competency in performance at the level intended by the standards in which the enduring skill is being assessed.</a:t>
                      </a:r>
                      <a:endParaRPr lang="en-US" sz="900">
                        <a:latin typeface="Calibri"/>
                      </a:endParaRPr>
                    </a:p>
                  </a:txBody>
                  <a:tcPr marL="59133" marR="59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US" sz="800" dirty="0">
                          <a:latin typeface="Calibri"/>
                        </a:rPr>
                        <a:t>it does not reflect common criteria used to determine progress.</a:t>
                      </a:r>
                      <a:endParaRPr lang="en-US" sz="900" dirty="0">
                        <a:latin typeface="Calibri"/>
                      </a:endParaRPr>
                    </a:p>
                  </a:txBody>
                  <a:tcPr marL="59133" marR="59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724650" y="1912938"/>
            <a:ext cx="5467350" cy="1955800"/>
          </a:xfrm>
        </p:spPr>
        <p:txBody>
          <a:bodyPr>
            <a:normAutofit/>
          </a:bodyPr>
          <a:lstStyle/>
          <a:p>
            <a:pPr algn="ctr"/>
            <a:r>
              <a:rPr lang="en-US" dirty="0"/>
              <a:t>What is RIGOR and why is it critical to writing a quality Student Growth Goal?</a:t>
            </a:r>
          </a:p>
        </p:txBody>
      </p:sp>
      <p:sp>
        <p:nvSpPr>
          <p:cNvPr id="4" name="Text Placeholder 3"/>
          <p:cNvSpPr>
            <a:spLocks noGrp="1"/>
          </p:cNvSpPr>
          <p:nvPr>
            <p:ph type="body" sz="half" idx="4294967295"/>
          </p:nvPr>
        </p:nvSpPr>
        <p:spPr>
          <a:xfrm>
            <a:off x="6724650" y="4583113"/>
            <a:ext cx="5467350" cy="1733550"/>
          </a:xfrm>
        </p:spPr>
        <p:txBody>
          <a:bodyPr>
            <a:normAutofit fontScale="85000" lnSpcReduction="10000"/>
          </a:bodyPr>
          <a:lstStyle/>
          <a:p>
            <a:pPr algn="ctr"/>
            <a:r>
              <a:rPr lang="en-US" sz="6600" b="1" dirty="0" smtClean="0">
                <a:ln w="9525">
                  <a:solidFill>
                    <a:schemeClr val="bg1"/>
                  </a:solidFill>
                  <a:prstDash val="solid"/>
                </a:ln>
                <a:effectLst>
                  <a:outerShdw blurRad="12700" dist="38100" dir="2700000" algn="tl" rotWithShape="0">
                    <a:schemeClr val="bg1">
                      <a:lumMod val="50000"/>
                    </a:schemeClr>
                  </a:outerShdw>
                </a:effectLst>
              </a:rPr>
              <a:t>Finding the SWEET SPOT </a:t>
            </a:r>
            <a:endParaRPr lang="en-US" sz="6600" b="1" dirty="0">
              <a:ln w="9525">
                <a:solidFill>
                  <a:schemeClr val="bg1"/>
                </a:solidFill>
                <a:prstDash val="solid"/>
              </a:ln>
              <a:effectLst>
                <a:outerShdw blurRad="12700" dist="38100" dir="2700000" algn="tl" rotWithShape="0">
                  <a:schemeClr val="bg1">
                    <a:lumMod val="50000"/>
                  </a:schemeClr>
                </a:outerShdw>
              </a:effectLst>
            </a:endParaRPr>
          </a:p>
        </p:txBody>
      </p:sp>
      <p:pic>
        <p:nvPicPr>
          <p:cNvPr id="11" name="Picture Placeholder 10"/>
          <p:cNvPicPr>
            <a:picLocks noGrp="1" noChangeAspect="1"/>
          </p:cNvPicPr>
          <p:nvPr>
            <p:ph type="pic" idx="4294967295"/>
          </p:nvPr>
        </p:nvPicPr>
        <p:blipFill>
          <a:blip r:embed="rId2" cstate="print">
            <a:extLst>
              <a:ext uri="{28A0092B-C50C-407E-A947-70E740481C1C}">
                <a14:useLocalDpi xmlns:a14="http://schemas.microsoft.com/office/drawing/2010/main" xmlns="" val="0"/>
              </a:ext>
            </a:extLst>
          </a:blip>
          <a:srcRect t="16258" b="16258"/>
          <a:stretch>
            <a:fillRect/>
          </a:stretch>
        </p:blipFill>
        <p:spPr>
          <a:xfrm>
            <a:off x="0" y="573088"/>
            <a:ext cx="5872163" cy="5141912"/>
          </a:xfrm>
        </p:spPr>
      </p:pic>
    </p:spTree>
    <p:extLst>
      <p:ext uri="{BB962C8B-B14F-4D97-AF65-F5344CB8AC3E}">
        <p14:creationId xmlns:p14="http://schemas.microsoft.com/office/powerpoint/2010/main" xmlns="" val="146350260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a:t>Can rigor be too high or too low?</a:t>
            </a:r>
          </a:p>
        </p:txBody>
      </p:sp>
      <p:sp>
        <p:nvSpPr>
          <p:cNvPr id="6" name="Content Placeholder 5"/>
          <p:cNvSpPr>
            <a:spLocks noGrp="1"/>
          </p:cNvSpPr>
          <p:nvPr>
            <p:ph sz="quarter" idx="1"/>
          </p:nvPr>
        </p:nvSpPr>
        <p:spPr>
          <a:xfrm>
            <a:off x="2019869" y="1505216"/>
            <a:ext cx="9585977" cy="4666984"/>
          </a:xfrm>
        </p:spPr>
        <p:txBody>
          <a:bodyPr>
            <a:normAutofit/>
          </a:bodyPr>
          <a:lstStyle/>
          <a:p>
            <a:pPr marL="0" indent="0">
              <a:buNone/>
            </a:pPr>
            <a:endParaRPr lang="en-US" sz="2800" dirty="0"/>
          </a:p>
          <a:p>
            <a:r>
              <a:rPr lang="en-US" sz="2800" dirty="0" smtClean="0"/>
              <a:t>What happens when learning gets out of reach for a student?</a:t>
            </a:r>
          </a:p>
          <a:p>
            <a:endParaRPr lang="en-US" sz="2800" dirty="0"/>
          </a:p>
          <a:p>
            <a:r>
              <a:rPr lang="en-US" sz="2800" dirty="0" smtClean="0"/>
              <a:t>What happens when students are not challenged?</a:t>
            </a:r>
          </a:p>
          <a:p>
            <a:endParaRPr lang="en-US" sz="2800" dirty="0"/>
          </a:p>
          <a:p>
            <a:r>
              <a:rPr lang="en-US" sz="2800" dirty="0" smtClean="0"/>
              <a:t>How do you achieve the “Goldilocks Effect”?</a:t>
            </a:r>
            <a:endParaRPr lang="en-US" sz="2800" dirty="0"/>
          </a:p>
          <a:p>
            <a:endParaRPr lang="en-US" sz="2800" dirty="0" smtClean="0"/>
          </a:p>
          <a:p>
            <a:r>
              <a:rPr lang="en-US" sz="2800" dirty="0" smtClean="0"/>
              <a:t>Discuss with your elbow partner.</a:t>
            </a:r>
            <a:endParaRPr lang="en-US" sz="2800" dirty="0"/>
          </a:p>
        </p:txBody>
      </p:sp>
    </p:spTree>
    <p:extLst>
      <p:ext uri="{BB962C8B-B14F-4D97-AF65-F5344CB8AC3E}">
        <p14:creationId xmlns:p14="http://schemas.microsoft.com/office/powerpoint/2010/main" xmlns="" val="269125111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 calcmode="lin" valueType="num">
                                      <p:cBhvr additive="base">
                                        <p:cTn id="1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 calcmode="lin" valueType="num">
                                      <p:cBhvr additive="base">
                                        <p:cTn id="2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19400" y="304800"/>
            <a:ext cx="9372600" cy="692150"/>
          </a:xfrm>
        </p:spPr>
        <p:txBody>
          <a:bodyPr>
            <a:normAutofit fontScale="90000"/>
          </a:bodyPr>
          <a:lstStyle/>
          <a:p>
            <a:r>
              <a:rPr lang="en-US" sz="4000" dirty="0" smtClean="0"/>
              <a:t>A SGG is Rigorous when……..</a:t>
            </a:r>
            <a:endParaRPr lang="en-US" sz="4000" dirty="0"/>
          </a:p>
        </p:txBody>
      </p:sp>
      <p:sp>
        <p:nvSpPr>
          <p:cNvPr id="4" name="Content Placeholder 3"/>
          <p:cNvSpPr>
            <a:spLocks noGrp="1"/>
          </p:cNvSpPr>
          <p:nvPr>
            <p:ph idx="4294967295"/>
          </p:nvPr>
        </p:nvSpPr>
        <p:spPr>
          <a:xfrm>
            <a:off x="0" y="1050925"/>
            <a:ext cx="10604500" cy="4999038"/>
          </a:xfrm>
        </p:spPr>
        <p:txBody>
          <a:bodyPr>
            <a:normAutofit lnSpcReduction="10000"/>
          </a:bodyPr>
          <a:lstStyle/>
          <a:p>
            <a:endParaRPr lang="en-US" dirty="0" smtClean="0"/>
          </a:p>
          <a:p>
            <a:r>
              <a:rPr lang="en-US" dirty="0" smtClean="0"/>
              <a:t>Difficult enough (Goldilocks effect)</a:t>
            </a:r>
          </a:p>
          <a:p>
            <a:pPr marL="0" indent="0">
              <a:buNone/>
            </a:pPr>
            <a:endParaRPr lang="en-US" dirty="0" smtClean="0"/>
          </a:p>
          <a:p>
            <a:r>
              <a:rPr lang="en-US" dirty="0" smtClean="0"/>
              <a:t>Rigor refers to the SGG and not the standard(s)</a:t>
            </a:r>
          </a:p>
          <a:p>
            <a:endParaRPr lang="en-US" dirty="0"/>
          </a:p>
          <a:p>
            <a:r>
              <a:rPr lang="en-US" dirty="0" smtClean="0"/>
              <a:t>The SGG is congruent to the standard(s) </a:t>
            </a:r>
          </a:p>
          <a:p>
            <a:pPr marL="0" indent="0">
              <a:buNone/>
            </a:pPr>
            <a:endParaRPr lang="en-US" dirty="0" smtClean="0"/>
          </a:p>
          <a:p>
            <a:r>
              <a:rPr lang="en-US" dirty="0" smtClean="0"/>
              <a:t>I recognize student work at the appropriate level</a:t>
            </a:r>
          </a:p>
          <a:p>
            <a:pPr marL="0" indent="0">
              <a:buNone/>
            </a:pPr>
            <a:endParaRPr lang="en-US" dirty="0" smtClean="0"/>
          </a:p>
          <a:p>
            <a:r>
              <a:rPr lang="en-US" dirty="0" smtClean="0"/>
              <a:t>Do I provide opportunities for my students to demonstrate skills and abilities at the appropriate level?</a:t>
            </a:r>
          </a:p>
          <a:p>
            <a:endParaRPr lang="en-US" dirty="0"/>
          </a:p>
          <a:p>
            <a:pPr marL="0" indent="0">
              <a:buNone/>
            </a:pPr>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xmlns="" val="389507568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 calcmode="lin" valueType="num">
                                      <p:cBhvr additive="base">
                                        <p:cTn id="2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anim calcmode="lin" valueType="num">
                                      <p:cBhvr additive="base">
                                        <p:cTn id="3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8120" y="421261"/>
            <a:ext cx="11807133" cy="5078313"/>
          </a:xfrm>
          <a:prstGeom prst="rect">
            <a:avLst/>
          </a:prstGeom>
          <a:noFill/>
        </p:spPr>
        <p:txBody>
          <a:bodyPr wrap="square" rtlCol="0">
            <a:spAutoFit/>
          </a:bodyPr>
          <a:lstStyle/>
          <a:p>
            <a:pPr algn="ctr"/>
            <a:r>
              <a:rPr lang="en-US" sz="3600" dirty="0" smtClean="0"/>
              <a:t>Writing the Goal</a:t>
            </a:r>
          </a:p>
          <a:p>
            <a:pPr algn="ctr"/>
            <a:endParaRPr lang="en-US" sz="3600" dirty="0" smtClean="0"/>
          </a:p>
          <a:p>
            <a:r>
              <a:rPr lang="en-US" sz="3600" dirty="0" smtClean="0"/>
              <a:t>During the </a:t>
            </a:r>
            <a:r>
              <a:rPr lang="en-US" sz="3600" u="sng" dirty="0" smtClean="0">
                <a:solidFill>
                  <a:srgbClr val="FF0000"/>
                </a:solidFill>
              </a:rPr>
              <a:t>Time Period,</a:t>
            </a:r>
            <a:r>
              <a:rPr lang="en-US" sz="3600" dirty="0" smtClean="0"/>
              <a:t> 100% of my students will demonstrate measurable growth in </a:t>
            </a:r>
            <a:r>
              <a:rPr lang="en-US" sz="3600" u="sng" dirty="0" smtClean="0">
                <a:solidFill>
                  <a:srgbClr val="FF0000"/>
                </a:solidFill>
              </a:rPr>
              <a:t>Enduring Learning</a:t>
            </a:r>
            <a:r>
              <a:rPr lang="en-US" sz="3600" dirty="0" smtClean="0"/>
              <a:t>.  This will be evident as students will grow </a:t>
            </a:r>
            <a:r>
              <a:rPr lang="en-US" sz="3600" u="sng" dirty="0" smtClean="0">
                <a:solidFill>
                  <a:srgbClr val="FF0000"/>
                </a:solidFill>
              </a:rPr>
              <a:t># </a:t>
            </a:r>
            <a:r>
              <a:rPr lang="en-US" sz="3600" dirty="0" smtClean="0"/>
              <a:t>performance level(s) on the </a:t>
            </a:r>
            <a:r>
              <a:rPr lang="en-US" sz="3600" u="sng" dirty="0" smtClean="0">
                <a:solidFill>
                  <a:srgbClr val="FF0000"/>
                </a:solidFill>
              </a:rPr>
              <a:t>Title </a:t>
            </a:r>
            <a:r>
              <a:rPr lang="en-US" sz="3600" dirty="0" smtClean="0"/>
              <a:t>rubric.</a:t>
            </a:r>
          </a:p>
          <a:p>
            <a:r>
              <a:rPr lang="en-US" sz="3600" u="sng" dirty="0" smtClean="0">
                <a:solidFill>
                  <a:srgbClr val="FF0000"/>
                </a:solidFill>
              </a:rPr>
              <a:t>% </a:t>
            </a:r>
            <a:r>
              <a:rPr lang="en-US" sz="3600" dirty="0" smtClean="0"/>
              <a:t>of my students will reach proficiency. This will be evident by students demonstrating learning at the </a:t>
            </a:r>
            <a:r>
              <a:rPr lang="en-US" sz="3600" u="sng" dirty="0" smtClean="0">
                <a:solidFill>
                  <a:srgbClr val="FF0000"/>
                </a:solidFill>
              </a:rPr>
              <a:t>Level </a:t>
            </a:r>
            <a:r>
              <a:rPr lang="en-US" sz="3600" dirty="0" smtClean="0"/>
              <a:t>on the rubric.</a:t>
            </a:r>
            <a:endParaRPr lang="en-US" sz="3600" dirty="0"/>
          </a:p>
        </p:txBody>
      </p:sp>
    </p:spTree>
    <p:extLst>
      <p:ext uri="{BB962C8B-B14F-4D97-AF65-F5344CB8AC3E}">
        <p14:creationId xmlns:p14="http://schemas.microsoft.com/office/powerpoint/2010/main" xmlns="" val="295206091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Student Growth Goal</a:t>
            </a:r>
            <a:endParaRPr lang="en-US" dirty="0"/>
          </a:p>
        </p:txBody>
      </p:sp>
      <p:graphicFrame>
        <p:nvGraphicFramePr>
          <p:cNvPr id="4" name="Content Placeholder 3"/>
          <p:cNvGraphicFramePr>
            <a:graphicFrameLocks noGrp="1"/>
          </p:cNvGraphicFramePr>
          <p:nvPr>
            <p:ph sz="quarter" idx="1"/>
            <p:extLst/>
          </p:nvPr>
        </p:nvGraphicFramePr>
        <p:xfrm>
          <a:off x="161365" y="1532965"/>
          <a:ext cx="11685494" cy="2326341"/>
        </p:xfrm>
        <a:graphic>
          <a:graphicData uri="http://schemas.openxmlformats.org/drawingml/2006/table">
            <a:tbl>
              <a:tblPr>
                <a:tableStyleId>{5C22544A-7EE6-4342-B048-85BDC9FD1C3A}</a:tableStyleId>
              </a:tblPr>
              <a:tblGrid>
                <a:gridCol w="11685494"/>
              </a:tblGrid>
              <a:tr h="2326341">
                <a:tc>
                  <a:txBody>
                    <a:bodyPr/>
                    <a:lstStyle/>
                    <a:p>
                      <a:pPr algn="l" fontAlgn="b"/>
                      <a:r>
                        <a:rPr lang="en-US" sz="2400" u="none" strike="noStrike" dirty="0">
                          <a:effectLst/>
                        </a:rPr>
                        <a:t>Using the 8 standards for mathematical practice, all of my 3rd grade math students will develop their ability to understand multiplication and division conceptually over the course of the school year. All students will grow at least one level on the 3rd grade critical area standards mastery rubric and 80% of students will reach proficiency (level 4 on the rubric).</a:t>
                      </a:r>
                      <a:br>
                        <a:rPr lang="en-US" sz="2400" u="none" strike="noStrike" dirty="0">
                          <a:effectLst/>
                        </a:rPr>
                      </a:br>
                      <a:endParaRPr lang="en-US" sz="24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graphicFrame>
        <p:nvGraphicFramePr>
          <p:cNvPr id="5" name="Table 4"/>
          <p:cNvGraphicFramePr>
            <a:graphicFrameLocks noGrp="1"/>
          </p:cNvGraphicFramePr>
          <p:nvPr>
            <p:extLst/>
          </p:nvPr>
        </p:nvGraphicFramePr>
        <p:xfrm>
          <a:off x="107576" y="3980329"/>
          <a:ext cx="11752730" cy="2662518"/>
        </p:xfrm>
        <a:graphic>
          <a:graphicData uri="http://schemas.openxmlformats.org/drawingml/2006/table">
            <a:tbl>
              <a:tblPr>
                <a:tableStyleId>{5C22544A-7EE6-4342-B048-85BDC9FD1C3A}</a:tableStyleId>
              </a:tblPr>
              <a:tblGrid>
                <a:gridCol w="11752730"/>
              </a:tblGrid>
              <a:tr h="2662518">
                <a:tc>
                  <a:txBody>
                    <a:bodyPr/>
                    <a:lstStyle/>
                    <a:p>
                      <a:pPr algn="l" fontAlgn="b"/>
                      <a:r>
                        <a:rPr lang="en-US" sz="2400" u="none" strike="noStrike" dirty="0">
                          <a:effectLst/>
                        </a:rPr>
                        <a:t>REVISED during initial conferencing: Using the 8 standards for mathematical practice, all of my 3rd grade math students will develop their ability to understand multiplication and division conceptually over the course of the school year. </a:t>
                      </a:r>
                      <a:r>
                        <a:rPr lang="en-US" sz="2400" i="1" u="none" strike="noStrike" dirty="0">
                          <a:effectLst/>
                        </a:rPr>
                        <a:t>All students will grow at least TWO </a:t>
                      </a:r>
                      <a:r>
                        <a:rPr lang="en-US" sz="2400" i="1" u="none" strike="noStrike" dirty="0" smtClean="0">
                          <a:effectLst/>
                        </a:rPr>
                        <a:t>levels </a:t>
                      </a:r>
                      <a:r>
                        <a:rPr lang="en-US" sz="2400" i="1" u="none" strike="noStrike" dirty="0">
                          <a:effectLst/>
                        </a:rPr>
                        <a:t>on the 3rd grade critical area standards mastery rubric and 70% of students will reach proficiency (level 4 on the rubric).</a:t>
                      </a:r>
                      <a:br>
                        <a:rPr lang="en-US" sz="2400" i="1" u="none" strike="noStrike" dirty="0">
                          <a:effectLst/>
                        </a:rPr>
                      </a:br>
                      <a:endParaRPr lang="en-US" sz="2400" b="0" i="1"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xmlns="" val="83945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71600" y="0"/>
            <a:ext cx="7543800" cy="1450757"/>
          </a:xfrm>
        </p:spPr>
        <p:txBody>
          <a:bodyPr/>
          <a:lstStyle/>
          <a:p>
            <a:pPr algn="ctr"/>
            <a:r>
              <a:rPr lang="en-US" altLang="en-US" dirty="0" smtClean="0"/>
              <a:t>Elementary</a:t>
            </a:r>
          </a:p>
        </p:txBody>
      </p:sp>
      <p:sp>
        <p:nvSpPr>
          <p:cNvPr id="5" name="Content Placeholder 2"/>
          <p:cNvSpPr>
            <a:spLocks noGrp="1"/>
          </p:cNvSpPr>
          <p:nvPr>
            <p:ph sz="quarter" idx="1"/>
          </p:nvPr>
        </p:nvSpPr>
        <p:spPr>
          <a:xfrm>
            <a:off x="1463039" y="1737360"/>
            <a:ext cx="9875521" cy="3611880"/>
          </a:xfrm>
        </p:spPr>
        <p:txBody>
          <a:bodyPr>
            <a:normAutofit fontScale="92500"/>
          </a:bodyPr>
          <a:lstStyle/>
          <a:p>
            <a:pPr marL="0" indent="0">
              <a:buNone/>
            </a:pPr>
            <a:endParaRPr lang="en-US" altLang="en-US" sz="2800" dirty="0" smtClean="0"/>
          </a:p>
          <a:p>
            <a:pPr marL="0" indent="0">
              <a:buNone/>
            </a:pPr>
            <a:r>
              <a:rPr lang="en-US" altLang="en-US" sz="2800" dirty="0" smtClean="0"/>
              <a:t>During the 2015-2016 school year, all students will improve comprehension through application of phonics, word recognition and fluency to grade-level texts. Each student will meet their DIBELS benchmark, Reading Inventory goals, and improve by one or more levels on the teacher-generated rubric for reading comprehension. 85% of students will be reading on grade level by year end as measured by their reading comprehension rubric</a:t>
            </a:r>
            <a:r>
              <a:rPr lang="en-US" altLang="en-US" sz="2800" b="1" dirty="0" smtClean="0"/>
              <a:t>.   </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50720" y="0"/>
            <a:ext cx="7543800" cy="1450757"/>
          </a:xfrm>
        </p:spPr>
        <p:txBody>
          <a:bodyPr>
            <a:normAutofit/>
          </a:bodyPr>
          <a:lstStyle/>
          <a:p>
            <a:r>
              <a:rPr lang="en-US" altLang="en-US" dirty="0" smtClean="0"/>
              <a:t>Social Studies – What’s Realistic?</a:t>
            </a:r>
          </a:p>
        </p:txBody>
      </p:sp>
      <p:sp>
        <p:nvSpPr>
          <p:cNvPr id="5" name="Content Placeholder 5"/>
          <p:cNvSpPr>
            <a:spLocks noGrp="1"/>
          </p:cNvSpPr>
          <p:nvPr>
            <p:ph sz="quarter" idx="1"/>
          </p:nvPr>
        </p:nvSpPr>
        <p:spPr>
          <a:xfrm>
            <a:off x="1981200" y="1676401"/>
            <a:ext cx="4343400" cy="4526280"/>
          </a:xfrm>
          <a:ln>
            <a:solidFill>
              <a:schemeClr val="accent1"/>
            </a:solidFill>
          </a:ln>
        </p:spPr>
        <p:txBody>
          <a:bodyPr>
            <a:normAutofit fontScale="92500" lnSpcReduction="20000"/>
          </a:bodyPr>
          <a:lstStyle/>
          <a:p>
            <a:pPr marL="0" indent="0">
              <a:buNone/>
              <a:defRPr/>
            </a:pPr>
            <a:r>
              <a:rPr lang="en-US" sz="2550" dirty="0"/>
              <a:t>During this school year, 100% of my students will increase his/her ability to identify credible sources. Each student will increase his/her ability to analyze the accuracy of information and distinguish fact/opinion/reasoned judgment by at least one performance level in all areas of the district social studies standards rubric. Furthermore, 75% of students will score at “proficient” or above.</a:t>
            </a:r>
          </a:p>
          <a:p>
            <a:pPr marL="0" indent="0">
              <a:buNone/>
              <a:defRPr/>
            </a:pPr>
            <a:endParaRPr lang="en-US" dirty="0"/>
          </a:p>
        </p:txBody>
      </p:sp>
      <p:sp>
        <p:nvSpPr>
          <p:cNvPr id="6" name="Content Placeholder 1"/>
          <p:cNvSpPr txBox="1">
            <a:spLocks/>
          </p:cNvSpPr>
          <p:nvPr/>
        </p:nvSpPr>
        <p:spPr>
          <a:xfrm>
            <a:off x="6278880" y="1559131"/>
            <a:ext cx="3703320" cy="4023360"/>
          </a:xfrm>
          <a:prstGeom prst="rect">
            <a:avLst/>
          </a:prstGeom>
        </p:spPr>
        <p:txBody>
          <a:bodyPr>
            <a:normAutofit/>
          </a:bodyPr>
          <a:lstStyle/>
          <a:p>
            <a:pPr marL="274320" marR="0" lvl="0" indent="-228600" algn="l" defTabSz="914400" rtl="0" eaLnBrk="1" fontAlgn="auto" latinLnBrk="0" hangingPunct="1">
              <a:lnSpc>
                <a:spcPct val="90000"/>
              </a:lnSpc>
              <a:spcBef>
                <a:spcPts val="1800"/>
              </a:spcBef>
              <a:spcAft>
                <a:spcPts val="0"/>
              </a:spcAft>
              <a:buClrTx/>
              <a:buSzPct val="80000"/>
              <a:buFont typeface="Wingdings" panose="05000000000000000000" pitchFamily="2" charset="2"/>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 </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TextBox 2"/>
          <p:cNvSpPr txBox="1">
            <a:spLocks noChangeArrowheads="1"/>
          </p:cNvSpPr>
          <p:nvPr/>
        </p:nvSpPr>
        <p:spPr bwMode="auto">
          <a:xfrm rot="-377163">
            <a:off x="6456265" y="2540815"/>
            <a:ext cx="3206267" cy="24006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b="1" dirty="0"/>
              <a:t>Can you identify the </a:t>
            </a:r>
            <a:r>
              <a:rPr lang="en-US" altLang="en-US" sz="3000" b="1" dirty="0">
                <a:solidFill>
                  <a:srgbClr val="7030A0"/>
                </a:solidFill>
              </a:rPr>
              <a:t>growth target </a:t>
            </a:r>
            <a:r>
              <a:rPr lang="en-US" altLang="en-US" sz="3000" b="1" dirty="0"/>
              <a:t>and the </a:t>
            </a:r>
            <a:r>
              <a:rPr lang="en-US" altLang="en-US" sz="3000" b="1" dirty="0">
                <a:solidFill>
                  <a:srgbClr val="00B050"/>
                </a:solidFill>
              </a:rPr>
              <a:t>proficiency target</a:t>
            </a:r>
            <a:r>
              <a:rPr lang="en-US" altLang="en-US" sz="3000" b="1" dirty="0"/>
              <a:t>? </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86604"/>
            <a:ext cx="7543800" cy="1450757"/>
          </a:xfrm>
        </p:spPr>
        <p:txBody>
          <a:bodyPr>
            <a:normAutofit/>
          </a:bodyPr>
          <a:lstStyle/>
          <a:p>
            <a:r>
              <a:rPr lang="en-US" altLang="en-US" dirty="0" smtClean="0"/>
              <a:t>Social Studies – What’s Realistic?</a:t>
            </a:r>
          </a:p>
        </p:txBody>
      </p:sp>
      <p:sp>
        <p:nvSpPr>
          <p:cNvPr id="6" name="Slide Number Placeholder 1"/>
          <p:cNvSpPr>
            <a:spLocks noGrp="1"/>
          </p:cNvSpPr>
          <p:nvPr>
            <p:ph type="sldNum" sz="quarter" idx="12"/>
          </p:nvPr>
        </p:nvSpPr>
        <p:spPr bwMode="auto">
          <a:xfrm>
            <a:off x="7425344" y="6459786"/>
            <a:ext cx="984019"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696B20A-C245-4ACB-9186-DB28A682AA79}" type="slidenum">
              <a:rPr lang="en-US" altLang="en-US">
                <a:solidFill>
                  <a:srgbClr val="898989"/>
                </a:solidFill>
              </a:rPr>
              <a:pPr eaLnBrk="1" hangingPunct="1"/>
              <a:t>99</a:t>
            </a:fld>
            <a:endParaRPr lang="en-US" altLang="en-US" dirty="0">
              <a:solidFill>
                <a:srgbClr val="898989"/>
              </a:solidFill>
            </a:endParaRPr>
          </a:p>
        </p:txBody>
      </p:sp>
      <p:sp>
        <p:nvSpPr>
          <p:cNvPr id="5" name="Content Placeholder 5"/>
          <p:cNvSpPr>
            <a:spLocks noGrp="1"/>
          </p:cNvSpPr>
          <p:nvPr>
            <p:ph sz="quarter" idx="1"/>
          </p:nvPr>
        </p:nvSpPr>
        <p:spPr>
          <a:xfrm>
            <a:off x="2225040" y="1769535"/>
            <a:ext cx="4678680" cy="4631265"/>
          </a:xfrm>
          <a:ln>
            <a:solidFill>
              <a:schemeClr val="accent1"/>
            </a:solidFill>
          </a:ln>
        </p:spPr>
        <p:txBody>
          <a:bodyPr>
            <a:normAutofit fontScale="85000" lnSpcReduction="10000"/>
          </a:bodyPr>
          <a:lstStyle/>
          <a:p>
            <a:pPr marL="0" indent="0">
              <a:buNone/>
              <a:defRPr/>
            </a:pPr>
            <a:r>
              <a:rPr lang="en-US" sz="2550" dirty="0">
                <a:solidFill>
                  <a:prstClr val="black"/>
                </a:solidFill>
              </a:rPr>
              <a:t>During this school year, </a:t>
            </a:r>
            <a:r>
              <a:rPr lang="en-US" sz="2550" b="1" dirty="0">
                <a:solidFill>
                  <a:srgbClr val="7030A0"/>
                </a:solidFill>
              </a:rPr>
              <a:t>100% of my students will increase his/her ability to identify credible sources. Each student will increase his/her ability to analyze the accuracy of information and distinguish fact/opinion/reasoned judgment by at least one performance level in all areas </a:t>
            </a:r>
            <a:r>
              <a:rPr lang="en-US" sz="2550" dirty="0">
                <a:solidFill>
                  <a:prstClr val="black"/>
                </a:solidFill>
              </a:rPr>
              <a:t>of the district social studies standards rubric. Furthermore, </a:t>
            </a:r>
            <a:r>
              <a:rPr lang="en-US" sz="2550" b="1" dirty="0">
                <a:solidFill>
                  <a:srgbClr val="00B050"/>
                </a:solidFill>
              </a:rPr>
              <a:t>75% of students will score at “proficient” or above.</a:t>
            </a:r>
          </a:p>
          <a:p>
            <a:pPr marL="0" indent="0">
              <a:buNone/>
              <a:defRPr/>
            </a:pPr>
            <a:endParaRPr lang="en-US" dirty="0"/>
          </a:p>
        </p:txBody>
      </p:sp>
      <p:sp>
        <p:nvSpPr>
          <p:cNvPr id="7" name="Left Arrow 6"/>
          <p:cNvSpPr/>
          <p:nvPr/>
        </p:nvSpPr>
        <p:spPr>
          <a:xfrm rot="20945506">
            <a:off x="7125891" y="2347200"/>
            <a:ext cx="2089547" cy="1221581"/>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100" b="1" dirty="0">
                <a:solidFill>
                  <a:schemeClr val="tx1"/>
                </a:solidFill>
              </a:rPr>
              <a:t>Growth</a:t>
            </a:r>
          </a:p>
        </p:txBody>
      </p:sp>
      <p:sp>
        <p:nvSpPr>
          <p:cNvPr id="8" name="Left Arrow 7"/>
          <p:cNvSpPr/>
          <p:nvPr/>
        </p:nvSpPr>
        <p:spPr>
          <a:xfrm rot="21392928">
            <a:off x="7190290" y="5204654"/>
            <a:ext cx="2089547" cy="546647"/>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100" b="1" dirty="0">
                <a:solidFill>
                  <a:schemeClr val="tx1"/>
                </a:solidFill>
              </a:rPr>
              <a:t>Proficiency</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22224F2-88E2-4E19-8BE2-5AB2030F71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Civic</Template>
  <TotalTime>0</TotalTime>
  <Words>5532</Words>
  <Application>Microsoft Office PowerPoint</Application>
  <PresentationFormat>Custom</PresentationFormat>
  <Paragraphs>653</Paragraphs>
  <Slides>110</Slides>
  <Notes>18</Notes>
  <HiddenSlides>0</HiddenSlides>
  <MMClips>0</MMClips>
  <ScaleCrop>false</ScaleCrop>
  <HeadingPairs>
    <vt:vector size="4" baseType="variant">
      <vt:variant>
        <vt:lpstr>Theme</vt:lpstr>
      </vt:variant>
      <vt:variant>
        <vt:i4>1</vt:i4>
      </vt:variant>
      <vt:variant>
        <vt:lpstr>Slide Titles</vt:lpstr>
      </vt:variant>
      <vt:variant>
        <vt:i4>110</vt:i4>
      </vt:variant>
    </vt:vector>
  </HeadingPairs>
  <TitlesOfParts>
    <vt:vector size="111" baseType="lpstr">
      <vt:lpstr>Civic</vt:lpstr>
      <vt:lpstr>TPGES Overview</vt:lpstr>
      <vt:lpstr>Objective</vt:lpstr>
      <vt:lpstr>Slide 3</vt:lpstr>
      <vt:lpstr>JCPS Certified Evaluation Plan</vt:lpstr>
      <vt:lpstr>PGES Vision</vt:lpstr>
      <vt:lpstr>Slide 6</vt:lpstr>
      <vt:lpstr>PGES Model for Summative Evaluation of Teachers</vt:lpstr>
      <vt:lpstr>Slide 8</vt:lpstr>
      <vt:lpstr>Sources of Evidence/ Framework for Teaching Alignment</vt:lpstr>
      <vt:lpstr>Slide 10</vt:lpstr>
      <vt:lpstr>Slide 11</vt:lpstr>
      <vt:lpstr>Slide 12</vt:lpstr>
      <vt:lpstr>Slide 13</vt:lpstr>
      <vt:lpstr>PGES is Evidence-based</vt:lpstr>
      <vt:lpstr>A rich artifact. . .</vt:lpstr>
      <vt:lpstr>In Domain 4</vt:lpstr>
      <vt:lpstr>Domains 2 and 3</vt:lpstr>
      <vt:lpstr>So Let’s Start With Professional Growth: Self-Reflection and Professional Growth Plans</vt:lpstr>
      <vt:lpstr>Slide 19</vt:lpstr>
      <vt:lpstr>Definitions</vt:lpstr>
      <vt:lpstr>JCPS CEP Language @ Professional Growth</vt:lpstr>
      <vt:lpstr>        Self Reflection</vt:lpstr>
      <vt:lpstr>Slide 23</vt:lpstr>
      <vt:lpstr>Self Reflection - CEP</vt:lpstr>
      <vt:lpstr>Common Sense</vt:lpstr>
      <vt:lpstr>Self-Reflection Possibilities</vt:lpstr>
      <vt:lpstr>One way . . .</vt:lpstr>
      <vt:lpstr>Slide 28</vt:lpstr>
      <vt:lpstr>Slide 29</vt:lpstr>
      <vt:lpstr>Slide 30</vt:lpstr>
      <vt:lpstr>Another possibility. . . </vt:lpstr>
      <vt:lpstr>Slide 32</vt:lpstr>
      <vt:lpstr>Slide 33</vt:lpstr>
      <vt:lpstr>Slide 34</vt:lpstr>
      <vt:lpstr>Slide 35</vt:lpstr>
      <vt:lpstr>Slide 36</vt:lpstr>
      <vt:lpstr>3 Questions</vt:lpstr>
      <vt:lpstr>During the 2015-16 school year, I will change  my learning centers to reflect and support the current teaching topic instead of just having a variety of random games and activities.  </vt:lpstr>
      <vt:lpstr> </vt:lpstr>
      <vt:lpstr>Slide 40</vt:lpstr>
      <vt:lpstr>What are the measures of success?</vt:lpstr>
      <vt:lpstr>During the 2015-16 school year, I will change  my learning centers to reflect and support the current teaching topic instead of just having a variety of random games and activities.  I will research and locate games and activities that will enhance and support my learning topics and level of difficulty.  I will assess my students and provide games and activities within their zone of proximal development.  I will also track the activities that my students complete and their progress.  Measure of success will be the completion of the learning centers to my classroom topics and the progress charts of my students successfully completing the games and activities in the learning centers.</vt:lpstr>
      <vt:lpstr>Some PGGs may focus on Domain 1 or 4</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And Finally . . .  Student Growth</vt:lpstr>
      <vt:lpstr>Student Growth</vt:lpstr>
      <vt:lpstr>Local Student Growth Goals</vt:lpstr>
      <vt:lpstr>Components of a Student Growth Goal (SGG)</vt:lpstr>
      <vt:lpstr>Timeline can be . . .</vt:lpstr>
      <vt:lpstr>Slide 67</vt:lpstr>
      <vt:lpstr>Slide 68</vt:lpstr>
      <vt:lpstr>How did you select the Enduring Learning?</vt:lpstr>
      <vt:lpstr>Cross-Curricular Enduring Skills</vt:lpstr>
      <vt:lpstr>   You have the Enduring Learning Identified.   Now What?</vt:lpstr>
      <vt:lpstr>What is Growth?</vt:lpstr>
      <vt:lpstr>What is Proficiency?</vt:lpstr>
      <vt:lpstr> Developing a pathway toward proficiency.  Things to Consider </vt:lpstr>
      <vt:lpstr>Slide 75</vt:lpstr>
      <vt:lpstr>Student Growth Goal Process</vt:lpstr>
      <vt:lpstr>Determine Needs</vt:lpstr>
      <vt:lpstr>What and How do we measure a SGG?   Things to Consider…..</vt:lpstr>
      <vt:lpstr>Create SGG using a SMART process</vt:lpstr>
      <vt:lpstr>SMART Process</vt:lpstr>
      <vt:lpstr>How do we measure each student’s ability in relation to the enduring skill?</vt:lpstr>
      <vt:lpstr>Setting a Baseline</vt:lpstr>
      <vt:lpstr>Setting A Baseline</vt:lpstr>
      <vt:lpstr>Baseline</vt:lpstr>
      <vt:lpstr>Using Multiple Sources and Kinds of Evidence</vt:lpstr>
      <vt:lpstr>Example:  Inference </vt:lpstr>
      <vt:lpstr>Example: Tells and Retells Story</vt:lpstr>
      <vt:lpstr>Student Growth Goals – Comparability and Rigor</vt:lpstr>
      <vt:lpstr>Slide 89</vt:lpstr>
      <vt:lpstr>Slide 90</vt:lpstr>
      <vt:lpstr>Slide 91</vt:lpstr>
      <vt:lpstr>What is RIGOR and why is it critical to writing a quality Student Growth Goal?</vt:lpstr>
      <vt:lpstr>Can rigor be too high or too low?</vt:lpstr>
      <vt:lpstr>A SGG is Rigorous when……..</vt:lpstr>
      <vt:lpstr>Slide 95</vt:lpstr>
      <vt:lpstr>Sample Student Growth Goal</vt:lpstr>
      <vt:lpstr>Elementary</vt:lpstr>
      <vt:lpstr>Social Studies – What’s Realistic?</vt:lpstr>
      <vt:lpstr>Social Studies – What’s Realistic?</vt:lpstr>
      <vt:lpstr>Slide 100</vt:lpstr>
      <vt:lpstr>Slide 101</vt:lpstr>
      <vt:lpstr>Slide 102</vt:lpstr>
      <vt:lpstr>Slide 103</vt:lpstr>
      <vt:lpstr>Slide 104</vt:lpstr>
      <vt:lpstr>Slide 105</vt:lpstr>
      <vt:lpstr>Slide 106</vt:lpstr>
      <vt:lpstr>Slide 107</vt:lpstr>
      <vt:lpstr>Slide 108</vt:lpstr>
      <vt:lpstr>Slide 109</vt:lpstr>
      <vt:lpstr>Slide 110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2015-08-10T17:05:28Z</dcterms:created>
  <dcterms:modified xsi:type="dcterms:W3CDTF">2015-10-26T15:18:30Z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TC034618839991</vt:lpwstr>
  </property>
</Properties>
</file>